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80" r:id="rId4"/>
    <p:sldId id="278" r:id="rId5"/>
    <p:sldId id="279" r:id="rId6"/>
    <p:sldId id="271" r:id="rId7"/>
    <p:sldId id="260" r:id="rId8"/>
    <p:sldId id="269" r:id="rId9"/>
    <p:sldId id="272" r:id="rId10"/>
    <p:sldId id="263" r:id="rId11"/>
    <p:sldId id="274" r:id="rId12"/>
    <p:sldId id="264" r:id="rId13"/>
    <p:sldId id="273" r:id="rId14"/>
    <p:sldId id="266" r:id="rId15"/>
    <p:sldId id="276" r:id="rId16"/>
    <p:sldId id="277" r:id="rId17"/>
    <p:sldId id="267" r:id="rId18"/>
    <p:sldId id="265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67" d="100"/>
          <a:sy n="67" d="100"/>
        </p:scale>
        <p:origin x="452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PH354 Reja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PH354 Reja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PH354 Reja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  <p:hf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PH354 Reja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PH354 Reja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PH354 Reja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4/27/2022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PH354 Reja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PH354 Reja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4/27/2022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PH354 Reja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  <p:hf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PH354 Reja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PH354 Reja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4/27/2022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PH354 Reja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doi.org/10.1119/1.4991367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5725" y="528640"/>
            <a:ext cx="11887200" cy="969962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cs typeface="Calibri Light"/>
              </a:rPr>
              <a:t>Quantum tunneling,  A Numerical study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21025" y="2801938"/>
            <a:ext cx="5651500" cy="177006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MD AFSAR REJA</a:t>
            </a:r>
          </a:p>
          <a:p>
            <a:r>
              <a:rPr lang="en-US" dirty="0">
                <a:cs typeface="Calibri"/>
              </a:rPr>
              <a:t>Supervisor : Awadhesh Narayan</a:t>
            </a:r>
          </a:p>
          <a:p>
            <a:r>
              <a:rPr lang="en-US" dirty="0">
                <a:cs typeface="Calibri"/>
              </a:rPr>
              <a:t> SSCU, IISc   </a:t>
            </a:r>
          </a:p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4DEB9A-06B3-703E-7555-8CCB919D0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52155E-7C21-3D9B-D1F8-A2E53789D9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467725" y="6378575"/>
            <a:ext cx="4114800" cy="365125"/>
          </a:xfrm>
        </p:spPr>
        <p:txBody>
          <a:bodyPr/>
          <a:lstStyle/>
          <a:p>
            <a:r>
              <a:rPr lang="en-US" dirty="0"/>
              <a:t>PH354 </a:t>
            </a:r>
            <a:r>
              <a:rPr lang="en-US" dirty="0" err="1"/>
              <a:t>Reja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9035D7-F881-4733-A21F-8826CD87A489}"/>
              </a:ext>
            </a:extLst>
          </p:cNvPr>
          <p:cNvSpPr txBox="1"/>
          <p:nvPr/>
        </p:nvSpPr>
        <p:spPr>
          <a:xfrm>
            <a:off x="1336675" y="5698906"/>
            <a:ext cx="922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Reference: Simulations in quantum </a:t>
            </a:r>
            <a:r>
              <a:rPr lang="en-IN" dirty="0" err="1"/>
              <a:t>tunneling</a:t>
            </a:r>
            <a:r>
              <a:rPr lang="en-IN" dirty="0"/>
              <a:t> by Kevin Smith, and Guy Blaylock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E9563CB-36F1-45AB-A6EE-04A0E75B5A95}"/>
              </a:ext>
            </a:extLst>
          </p:cNvPr>
          <p:cNvSpPr txBox="1"/>
          <p:nvPr/>
        </p:nvSpPr>
        <p:spPr>
          <a:xfrm>
            <a:off x="838200" y="5987018"/>
            <a:ext cx="9677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Montserrat" panose="020B0604020202020204" pitchFamily="2" charset="0"/>
              </a:rPr>
              <a:t>American Journal of Physics </a:t>
            </a:r>
            <a:r>
              <a:rPr lang="en-US" b="1" i="0" dirty="0">
                <a:solidFill>
                  <a:srgbClr val="000000"/>
                </a:solidFill>
                <a:effectLst/>
                <a:latin typeface="Montserrat" panose="020B0604020202020204" pitchFamily="2" charset="0"/>
              </a:rPr>
              <a:t>85</a:t>
            </a:r>
            <a:r>
              <a:rPr lang="en-US" b="0" i="0" dirty="0">
                <a:solidFill>
                  <a:srgbClr val="000000"/>
                </a:solidFill>
                <a:effectLst/>
                <a:latin typeface="Montserrat" panose="020B0604020202020204" pitchFamily="2" charset="0"/>
              </a:rPr>
              <a:t>, 763 (2017); </a:t>
            </a:r>
            <a:r>
              <a:rPr lang="en-US" b="0" i="0" u="none" strike="noStrike" dirty="0">
                <a:solidFill>
                  <a:srgbClr val="00AEEF"/>
                </a:solidFill>
                <a:effectLst/>
                <a:latin typeface="Montserrat" panose="020B0604020202020204" pitchFamily="2" charset="0"/>
                <a:hlinkClick r:id="rId2"/>
              </a:rPr>
              <a:t>https://doi.org/10.1119/1.4991367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5329D9-9937-1897-80E4-04C57E330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496175" cy="58102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Time evolution of the wave  packet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804C3F3-7488-4356-9A47-CEC8BC08FE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6436" y="872331"/>
            <a:ext cx="8296276" cy="4385469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F3D786-DAB5-CEF2-747C-00A5FB03E7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0600" y="6419850"/>
            <a:ext cx="3324225" cy="298449"/>
          </a:xfrm>
        </p:spPr>
        <p:txBody>
          <a:bodyPr/>
          <a:lstStyle/>
          <a:p>
            <a:r>
              <a:rPr lang="en-US" dirty="0"/>
              <a:t>PH354 </a:t>
            </a:r>
            <a:r>
              <a:rPr lang="en-US" dirty="0" err="1"/>
              <a:t>Reja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93CD60-34FC-9BDB-B888-B763D73BA7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13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4CF048B-4983-48C5-B667-614F465242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77200" y="6378575"/>
            <a:ext cx="4114800" cy="365125"/>
          </a:xfrm>
        </p:spPr>
        <p:txBody>
          <a:bodyPr/>
          <a:lstStyle/>
          <a:p>
            <a:r>
              <a:rPr lang="en-US"/>
              <a:t>PH354 Reja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6558ABC-08E3-483C-B624-171CA45BFE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11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557CB2D-4C5E-4B94-A39B-1D285F93D3D9}"/>
              </a:ext>
            </a:extLst>
          </p:cNvPr>
          <p:cNvSpPr txBox="1"/>
          <p:nvPr/>
        </p:nvSpPr>
        <p:spPr>
          <a:xfrm>
            <a:off x="0" y="0"/>
            <a:ext cx="59721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>
                <a:solidFill>
                  <a:schemeClr val="accent1"/>
                </a:solidFill>
              </a:rPr>
              <a:t>Analytical  result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EAB055E-AD0D-43B1-A6FF-5C72B4D331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009" y="603111"/>
            <a:ext cx="5426167" cy="50569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CF8A932-9DD8-433D-A9CB-AB9E158384CB}"/>
                  </a:ext>
                </a:extLst>
              </p:cNvPr>
              <p:cNvSpPr txBox="1"/>
              <p:nvPr/>
            </p:nvSpPr>
            <p:spPr>
              <a:xfrm>
                <a:off x="123824" y="4031746"/>
                <a:ext cx="6296026" cy="120327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IN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f>
                                <m:fPr>
                                  <m:ctrlPr>
                                    <a:rPr lang="en-IN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IN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IN" sz="2800" i="1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p>
                                      <m:r>
                                        <a:rPr lang="en-IN" sz="28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func>
                                    <m:funcPr>
                                      <m:ctrlPr>
                                        <a:rPr lang="en-IN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sSup>
                                        <m:sSupPr>
                                          <m:ctrlPr>
                                            <a:rPr lang="en-IN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IN" sz="2800">
                                              <a:latin typeface="Cambria Math" panose="02040503050406030204" pitchFamily="18" charset="0"/>
                                            </a:rPr>
                                            <m:t>sin</m:t>
                                          </m:r>
                                        </m:e>
                                        <m:sup>
                                          <m:r>
                                            <a:rPr lang="en-IN" sz="28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fName>
                                    <m:e>
                                      <m:d>
                                        <m:dPr>
                                          <m:begChr m:val="["/>
                                          <m:endChr m:val="]"/>
                                          <m:ctrlPr>
                                            <a:rPr lang="en-IN" sz="2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d>
                                            <m:dPr>
                                              <m:ctrlPr>
                                                <a:rPr lang="en-IN" sz="28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f>
                                                <m:fPr>
                                                  <m:ctrlPr>
                                                    <a:rPr lang="en-IN" sz="28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r>
                                                    <a:rPr lang="en-IN" sz="28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𝑤</m:t>
                                                  </m:r>
                                                </m:num>
                                                <m:den>
                                                  <m:r>
                                                    <a:rPr lang="en-IN" sz="2800" i="1">
                                                      <a:latin typeface="Cambria Math" panose="02040503050406030204" pitchFamily="18" charset="0"/>
                                                    </a:rPr>
                                                    <m:t>ℏ</m:t>
                                                  </m:r>
                                                </m:den>
                                              </m:f>
                                            </m:e>
                                          </m:d>
                                          <m:rad>
                                            <m:radPr>
                                              <m:degHide m:val="on"/>
                                              <m:ctrlPr>
                                                <a:rPr lang="en-IN" sz="28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radPr>
                                            <m:deg/>
                                            <m:e>
                                              <m:r>
                                                <a:rPr lang="en-IN" sz="2800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  <m:r>
                                                <a:rPr lang="en-IN" sz="2800" i="1">
                                                  <a:latin typeface="Cambria Math" panose="02040503050406030204" pitchFamily="18" charset="0"/>
                                                </a:rPr>
                                                <m:t>𝑚</m:t>
                                              </m:r>
                                              <m:d>
                                                <m:dPr>
                                                  <m:ctrlPr>
                                                    <a:rPr lang="en-IN" sz="28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IN" sz="2800" i="1">
                                                      <a:latin typeface="Cambria Math" panose="02040503050406030204" pitchFamily="18" charset="0"/>
                                                    </a:rPr>
                                                    <m:t>𝐸</m:t>
                                                  </m:r>
                                                  <m:r>
                                                    <a:rPr lang="en-IN" sz="2800" i="1">
                                                      <a:latin typeface="Cambria Math" panose="02040503050406030204" pitchFamily="18" charset="0"/>
                                                    </a:rPr>
                                                    <m:t>−</m:t>
                                                  </m:r>
                                                  <m:r>
                                                    <a:rPr lang="en-IN" sz="28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𝑉</m:t>
                                                  </m:r>
                                                </m:e>
                                              </m:d>
                                            </m:e>
                                          </m:rad>
                                        </m:e>
                                      </m:d>
                                    </m:e>
                                  </m:func>
                                </m:num>
                                <m:den>
                                  <m:r>
                                    <a:rPr lang="en-IN" sz="2800" i="1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  <m:r>
                                    <a:rPr lang="en-IN" sz="2800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  <m:d>
                                    <m:dPr>
                                      <m:ctrlPr>
                                        <a:rPr lang="en-IN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IN" sz="2800" i="1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  <m:r>
                                        <a:rPr lang="en-IN" sz="28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IN" sz="2800" i="1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</m:d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IN" sz="2800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CF8A932-9DD8-433D-A9CB-AB9E158384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824" y="4031746"/>
                <a:ext cx="6296026" cy="120327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9A56CCA-85AA-4CA5-8B65-DCA7AC624E0D}"/>
                  </a:ext>
                </a:extLst>
              </p:cNvPr>
              <p:cNvSpPr txBox="1"/>
              <p:nvPr/>
            </p:nvSpPr>
            <p:spPr>
              <a:xfrm flipH="1">
                <a:off x="0" y="1713684"/>
                <a:ext cx="6544629" cy="1726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IN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f>
                                <m:fPr>
                                  <m:ctrlPr>
                                    <a:rPr lang="en-IN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IN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IN" sz="2800" i="1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p>
                                      <m:r>
                                        <a:rPr lang="en-IN" sz="28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func>
                                    <m:funcPr>
                                      <m:ctrlPr>
                                        <a:rPr lang="en-IN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sSup>
                                        <m:sSupPr>
                                          <m:ctrlPr>
                                            <a:rPr lang="en-IN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IN" sz="2800">
                                              <a:latin typeface="Cambria Math" panose="02040503050406030204" pitchFamily="18" charset="0"/>
                                            </a:rPr>
                                            <m:t>sin</m:t>
                                          </m:r>
                                          <m:r>
                                            <a:rPr lang="en-IN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p>
                                          <m:r>
                                            <a:rPr lang="en-IN" sz="28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fName>
                                    <m:e>
                                      <m:d>
                                        <m:dPr>
                                          <m:begChr m:val="["/>
                                          <m:endChr m:val="]"/>
                                          <m:ctrlPr>
                                            <a:rPr lang="en-IN" sz="2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d>
                                            <m:dPr>
                                              <m:ctrlPr>
                                                <a:rPr lang="en-IN" sz="28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f>
                                                <m:fPr>
                                                  <m:ctrlPr>
                                                    <a:rPr lang="en-IN" sz="28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r>
                                                    <a:rPr lang="en-IN" sz="28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𝑤</m:t>
                                                  </m:r>
                                                </m:num>
                                                <m:den>
                                                  <m:r>
                                                    <a:rPr lang="en-IN" sz="2800" i="1">
                                                      <a:latin typeface="Cambria Math" panose="02040503050406030204" pitchFamily="18" charset="0"/>
                                                    </a:rPr>
                                                    <m:t>ℏ</m:t>
                                                  </m:r>
                                                </m:den>
                                              </m:f>
                                            </m:e>
                                          </m:d>
                                          <m:rad>
                                            <m:radPr>
                                              <m:degHide m:val="on"/>
                                              <m:ctrlPr>
                                                <a:rPr lang="en-IN" sz="28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radPr>
                                            <m:deg/>
                                            <m:e>
                                              <m:r>
                                                <a:rPr lang="en-IN" sz="2800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  <m:r>
                                                <a:rPr lang="en-IN" sz="2800" i="1">
                                                  <a:latin typeface="Cambria Math" panose="02040503050406030204" pitchFamily="18" charset="0"/>
                                                </a:rPr>
                                                <m:t>𝑚</m:t>
                                              </m:r>
                                              <m:d>
                                                <m:dPr>
                                                  <m:ctrlPr>
                                                    <a:rPr lang="en-IN" sz="28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IN" sz="2800" i="1">
                                                      <a:latin typeface="Cambria Math" panose="02040503050406030204" pitchFamily="18" charset="0"/>
                                                    </a:rPr>
                                                    <m:t>𝐸</m:t>
                                                  </m:r>
                                                  <m:r>
                                                    <a:rPr lang="en-IN" sz="2800" i="1">
                                                      <a:latin typeface="Cambria Math" panose="02040503050406030204" pitchFamily="18" charset="0"/>
                                                    </a:rPr>
                                                    <m:t>−</m:t>
                                                  </m:r>
                                                  <m:r>
                                                    <a:rPr lang="en-IN" sz="28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𝑉</m:t>
                                                  </m:r>
                                                </m:e>
                                              </m:d>
                                            </m:e>
                                          </m:rad>
                                        </m:e>
                                      </m:d>
                                    </m:e>
                                  </m:func>
                                </m:num>
                                <m:den>
                                  <m:r>
                                    <a:rPr lang="en-IN" sz="2800" i="1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  <m:r>
                                    <a:rPr lang="en-IN" sz="2800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  <m:d>
                                    <m:dPr>
                                      <m:ctrlPr>
                                        <a:rPr lang="en-IN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IN" sz="2800" i="1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  <m:r>
                                        <a:rPr lang="en-IN" sz="28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IN" sz="2800" i="1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</m:d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IN" sz="2800" dirty="0"/>
              </a:p>
              <a:p>
                <a:endParaRPr lang="en-IN" sz="2800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9A56CCA-85AA-4CA5-8B65-DCA7AC624E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0" y="1713684"/>
                <a:ext cx="6544629" cy="17264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558260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9FAD99-B055-9ED1-A45B-6E4285970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500" y="18256"/>
            <a:ext cx="8420100" cy="662782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Transmitted wave with barrier heights…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56BA026-A4DD-4B85-BA2C-C2BC2B77B1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448" y="924609"/>
            <a:ext cx="4940554" cy="4267419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3CF9C2-0EC1-A641-3218-363693B471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591425" y="6356350"/>
            <a:ext cx="4114800" cy="365125"/>
          </a:xfrm>
        </p:spPr>
        <p:txBody>
          <a:bodyPr/>
          <a:lstStyle/>
          <a:p>
            <a:r>
              <a:rPr lang="en-US" dirty="0"/>
              <a:t>PH354 </a:t>
            </a:r>
            <a:r>
              <a:rPr lang="en-US" dirty="0" err="1"/>
              <a:t>Reja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2028A6-5E2F-DC1F-33C3-6D589F523B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12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E41A90F-878C-4054-A464-46587FE502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7850" y="1086917"/>
            <a:ext cx="6324600" cy="4339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5833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DF3E6-C627-4138-A581-E402FFC46F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3733800" cy="681036"/>
          </a:xfrm>
        </p:spPr>
        <p:txBody>
          <a:bodyPr>
            <a:normAutofit fontScale="90000"/>
          </a:bodyPr>
          <a:lstStyle/>
          <a:p>
            <a:r>
              <a:rPr lang="en-IN" dirty="0">
                <a:solidFill>
                  <a:schemeClr val="accent1"/>
                </a:solidFill>
              </a:rPr>
              <a:t>Discussion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3E4E445-CC0C-4E7F-9BEF-054608FDA35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5800" y="1253331"/>
                <a:ext cx="10515600" cy="4351338"/>
              </a:xfrm>
            </p:spPr>
            <p:txBody>
              <a:bodyPr/>
              <a:lstStyle/>
              <a:p>
                <a:r>
                  <a:rPr lang="en-IN" dirty="0"/>
                  <a:t>Amplitude of transmitted wave decreases</a:t>
                </a:r>
              </a:p>
              <a:p>
                <a:r>
                  <a:rPr lang="en-IN" b="0" dirty="0"/>
                  <a:t>Peak travels faster than undisturbed wave</a:t>
                </a:r>
              </a:p>
              <a:p>
                <a:r>
                  <a:rPr lang="en-IN" dirty="0"/>
                  <a:t>Peak does not cross the ahead of the leading edge of undisturbed packet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IN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a:rPr lang="en-IN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𝑖𝑛𝑠𝑖𝑑𝑒</m:t>
                        </m:r>
                      </m:sub>
                    </m:sSub>
                    <m:r>
                      <a:rPr lang="en-IN" b="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IN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IN" i="1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IN" b="0" i="1" smtClean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2(</m:t>
                            </m:r>
                            <m:r>
                              <a:rPr lang="en-IN" b="0" i="1" smtClean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  <m:r>
                              <a:rPr lang="en-IN" b="0" i="1" smtClean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IN" b="0" i="1" smtClean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  <m:r>
                              <a:rPr lang="en-IN" b="0" i="1" smtClean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a:rPr lang="en-IN" b="0" i="1" smtClean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den>
                        </m:f>
                      </m:e>
                    </m:rad>
                  </m:oMath>
                </a14:m>
                <a:endParaRPr lang="en-IN" b="0" dirty="0"/>
              </a:p>
              <a:p>
                <a14:m>
                  <m:oMath xmlns:m="http://schemas.openxmlformats.org/officeDocument/2006/math">
                    <m:r>
                      <a:rPr lang="en-IN" b="0" i="1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IN" b="0" i="1" smtClean="0">
                        <a:solidFill>
                          <a:schemeClr val="bg1">
                            <a:lumMod val="9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IN" b="0" i="1" smtClean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b="0" i="1" smtClean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IN" b="0" i="1" smtClean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IN" i="1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ℏ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IN" b="0" i="1" smtClean="0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IN" b="0" i="1" smtClean="0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IN" b="0" i="1" smtClean="0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IN" b="0" i="1" smtClean="0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IN" b="0" i="1" smtClean="0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  <m:r>
                              <a:rPr lang="en-IN" b="0" i="1" smtClean="0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IN" b="0" i="1" smtClean="0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  <m:r>
                              <a:rPr lang="en-IN" b="0" i="1" smtClean="0">
                                <a:solidFill>
                                  <a:schemeClr val="bg1">
                                    <a:lumMod val="9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rad>
                      </m:den>
                    </m:f>
                  </m:oMath>
                </a14:m>
                <a:endParaRPr lang="en-IN" b="0" dirty="0"/>
              </a:p>
              <a:p>
                <a:r>
                  <a:rPr lang="en-IN" b="0" dirty="0">
                    <a:solidFill>
                      <a:schemeClr val="bg1">
                        <a:lumMod val="85000"/>
                      </a:schemeClr>
                    </a:solidFill>
                  </a:rPr>
                  <a:t>Competition between Pulse reshaping and speed reduction</a:t>
                </a:r>
              </a:p>
              <a:p>
                <a:endParaRPr lang="en-IN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3E4E445-CC0C-4E7F-9BEF-054608FDA35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5800" y="1253331"/>
                <a:ext cx="10515600" cy="4351338"/>
              </a:xfrm>
              <a:blipFill>
                <a:blip r:embed="rId2"/>
                <a:stretch>
                  <a:fillRect l="-1043" t="-238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B99F33-8606-47A2-9ED9-F41D774D72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PH354 Reja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6307E8-EC3D-43AE-B78C-4DB222D742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7037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026AAE-ABF5-EC80-88B5-E08A5843E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477250" cy="681037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Transmitted wave with barrier widths…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A3C1FF-EC8A-8481-EDBA-D421B7A22C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PH354 Reja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7D0825-E4ED-83A2-3D95-DEE6454848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14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EF91D63-3A13-4B8C-949F-FAFF9D5844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814" y="1191308"/>
            <a:ext cx="4972306" cy="4305521"/>
          </a:xfrm>
          <a:prstGeom prst="rect">
            <a:avLst/>
          </a:prstGeom>
        </p:spPr>
      </p:pic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5B9CDB32-0D38-4182-8F11-0CBF7D13F2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5130" y="1276240"/>
            <a:ext cx="6452520" cy="4426918"/>
          </a:xfrm>
        </p:spPr>
      </p:pic>
    </p:spTree>
    <p:extLst>
      <p:ext uri="{BB962C8B-B14F-4D97-AF65-F5344CB8AC3E}">
        <p14:creationId xmlns:p14="http://schemas.microsoft.com/office/powerpoint/2010/main" val="17214760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DF3E6-C627-4138-A581-E402FFC46F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3733800" cy="681036"/>
          </a:xfrm>
        </p:spPr>
        <p:txBody>
          <a:bodyPr>
            <a:normAutofit fontScale="90000"/>
          </a:bodyPr>
          <a:lstStyle/>
          <a:p>
            <a:r>
              <a:rPr lang="en-IN" dirty="0">
                <a:solidFill>
                  <a:schemeClr val="accent1"/>
                </a:solidFill>
              </a:rPr>
              <a:t>Discussion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3E4E445-CC0C-4E7F-9BEF-054608FDA35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5800" y="1253331"/>
                <a:ext cx="10515600" cy="435133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IN" dirty="0">
                    <a:solidFill>
                      <a:schemeClr val="bg1">
                        <a:lumMod val="50000"/>
                      </a:schemeClr>
                    </a:solidFill>
                  </a:rPr>
                  <a:t>Amplitude of transmitted wave decreases</a:t>
                </a:r>
              </a:p>
              <a:p>
                <a:r>
                  <a:rPr lang="en-IN" b="0" dirty="0">
                    <a:solidFill>
                      <a:schemeClr val="bg1">
                        <a:lumMod val="50000"/>
                      </a:schemeClr>
                    </a:solidFill>
                  </a:rPr>
                  <a:t>Peak travels faster than undisturbed wave</a:t>
                </a:r>
              </a:p>
              <a:p>
                <a:r>
                  <a:rPr lang="en-IN" dirty="0">
                    <a:solidFill>
                      <a:schemeClr val="bg1">
                        <a:lumMod val="50000"/>
                      </a:schemeClr>
                    </a:solidFill>
                  </a:rPr>
                  <a:t>Peak does not cross the ahead of the leading edge of undisturbed packet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I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a:rPr lang="en-I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𝑖𝑛𝑠𝑖𝑑𝑒</m:t>
                        </m:r>
                      </m:sub>
                    </m:sSub>
                    <m:r>
                      <a:rPr lang="en-I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I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I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I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2(</m:t>
                            </m:r>
                            <m:r>
                              <a:rPr lang="en-I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  <m:r>
                              <a:rPr lang="en-I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I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  <m:r>
                              <a:rPr lang="en-I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a:rPr lang="en-I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den>
                        </m:f>
                      </m:e>
                    </m:rad>
                  </m:oMath>
                </a14:m>
                <a:endParaRPr lang="en-IN" b="0" dirty="0"/>
              </a:p>
              <a:p>
                <a14:m>
                  <m:oMath xmlns:m="http://schemas.openxmlformats.org/officeDocument/2006/math">
                    <m:r>
                      <a:rPr lang="en-IN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IN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IN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IN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IN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ℏ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IN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IN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IN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IN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IN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  <m:r>
                              <a:rPr lang="en-IN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IN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  <m:r>
                              <a:rPr lang="en-IN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rad>
                      </m:den>
                    </m:f>
                    <m:r>
                      <a:rPr lang="en-IN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                 </m:t>
                    </m:r>
                    <m:r>
                      <a:rPr lang="en-IN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IN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IN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IN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1+</m:t>
                            </m:r>
                            <m:f>
                              <m:fPr>
                                <m:ctrlPr>
                                  <a:rPr lang="en-IN" i="1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IN" i="1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IN" i="1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p>
                                    <m:r>
                                      <a:rPr lang="en-IN" i="1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func>
                                  <m:funcPr>
                                    <m:ctrlPr>
                                      <a:rPr lang="en-IN" i="1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sSup>
                                      <m:sSupPr>
                                        <m:ctrlPr>
                                          <a:rPr lang="en-IN" i="1">
                                            <a:solidFill>
                                              <a:schemeClr val="bg1">
                                                <a:lumMod val="5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IN">
                                            <a:solidFill>
                                              <a:schemeClr val="bg1">
                                                <a:lumMod val="5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sin</m:t>
                                        </m:r>
                                      </m:e>
                                      <m:sup>
                                        <m:r>
                                          <a:rPr lang="en-IN" i="1">
                                            <a:solidFill>
                                              <a:schemeClr val="bg1">
                                                <a:lumMod val="5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fName>
                                  <m:e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en-IN" i="1">
                                            <a:solidFill>
                                              <a:schemeClr val="bg1">
                                                <a:lumMod val="5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d>
                                          <m:dPr>
                                            <m:ctrlPr>
                                              <a:rPr lang="en-IN" i="1">
                                                <a:solidFill>
                                                  <a:schemeClr val="bg1">
                                                    <a:lumMod val="50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f>
                                              <m:fPr>
                                                <m:ctrlPr>
                                                  <a:rPr lang="en-IN" i="1">
                                                    <a:solidFill>
                                                      <a:schemeClr val="bg1">
                                                        <a:lumMod val="50000"/>
                                                      </a:schemeClr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Pr>
                                              <m:num>
                                                <m:r>
                                                  <a:rPr lang="en-IN" i="1">
                                                    <a:solidFill>
                                                      <a:schemeClr val="bg1">
                                                        <a:lumMod val="50000"/>
                                                      </a:schemeClr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𝑤</m:t>
                                                </m:r>
                                              </m:num>
                                              <m:den>
                                                <m:r>
                                                  <a:rPr lang="en-IN" i="1">
                                                    <a:solidFill>
                                                      <a:schemeClr val="bg1">
                                                        <a:lumMod val="50000"/>
                                                      </a:schemeClr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ℏ</m:t>
                                                </m:r>
                                              </m:den>
                                            </m:f>
                                          </m:e>
                                        </m:d>
                                        <m:rad>
                                          <m:radPr>
                                            <m:degHide m:val="on"/>
                                            <m:ctrlPr>
                                              <a:rPr lang="en-IN" i="1">
                                                <a:solidFill>
                                                  <a:schemeClr val="bg1">
                                                    <a:lumMod val="50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radPr>
                                          <m:deg/>
                                          <m:e>
                                            <m:r>
                                              <a:rPr lang="en-IN" i="1">
                                                <a:solidFill>
                                                  <a:schemeClr val="bg1">
                                                    <a:lumMod val="50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  <m:r>
                                              <a:rPr lang="en-IN" i="1">
                                                <a:solidFill>
                                                  <a:schemeClr val="bg1">
                                                    <a:lumMod val="50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𝑚</m:t>
                                            </m:r>
                                            <m:d>
                                              <m:dPr>
                                                <m:ctrlPr>
                                                  <a:rPr lang="en-IN" i="1">
                                                    <a:solidFill>
                                                      <a:schemeClr val="bg1">
                                                        <a:lumMod val="50000"/>
                                                      </a:schemeClr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IN" i="1">
                                                    <a:solidFill>
                                                      <a:schemeClr val="bg1">
                                                        <a:lumMod val="50000"/>
                                                      </a:schemeClr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𝐸</m:t>
                                                </m:r>
                                                <m:r>
                                                  <a:rPr lang="en-IN" i="1">
                                                    <a:solidFill>
                                                      <a:schemeClr val="bg1">
                                                        <a:lumMod val="50000"/>
                                                      </a:schemeClr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−</m:t>
                                                </m:r>
                                                <m:r>
                                                  <a:rPr lang="en-IN" i="1">
                                                    <a:solidFill>
                                                      <a:schemeClr val="bg1">
                                                        <a:lumMod val="50000"/>
                                                      </a:schemeClr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𝑉</m:t>
                                                </m:r>
                                              </m:e>
                                            </m:d>
                                          </m:e>
                                        </m:rad>
                                      </m:e>
                                    </m:d>
                                  </m:e>
                                </m:func>
                              </m:num>
                              <m:den>
                                <m:r>
                                  <a:rPr lang="en-IN" i="1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r>
                                  <a:rPr lang="en-IN" i="1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d>
                                  <m:dPr>
                                    <m:ctrlPr>
                                      <a:rPr lang="en-IN" i="1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IN" i="1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  <m:r>
                                      <a:rPr lang="en-IN" i="1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IN" i="1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</m:d>
                              </m:den>
                            </m:f>
                          </m:e>
                        </m:d>
                      </m:e>
                      <m:sup>
                        <m:r>
                          <a:rPr lang="en-IN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IN" b="0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r>
                  <a:rPr lang="en-IN" b="0" dirty="0">
                    <a:solidFill>
                      <a:schemeClr val="bg1">
                        <a:lumMod val="85000"/>
                      </a:schemeClr>
                    </a:solidFill>
                  </a:rPr>
                  <a:t>Competition between Pulse reshaping and speed reduction</a:t>
                </a:r>
              </a:p>
              <a:p>
                <a:endParaRPr lang="en-IN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3E4E445-CC0C-4E7F-9BEF-054608FDA35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5800" y="1253331"/>
                <a:ext cx="10515600" cy="4351338"/>
              </a:xfrm>
              <a:blipFill>
                <a:blip r:embed="rId2"/>
                <a:stretch>
                  <a:fillRect l="-1043" t="-322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B99F33-8606-47A2-9ED9-F41D774D72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PH354 Reja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6307E8-EC3D-43AE-B78C-4DB222D742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8294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DF3E6-C627-4138-A581-E402FFC46F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3733800" cy="681036"/>
          </a:xfrm>
        </p:spPr>
        <p:txBody>
          <a:bodyPr>
            <a:normAutofit fontScale="90000"/>
          </a:bodyPr>
          <a:lstStyle/>
          <a:p>
            <a:r>
              <a:rPr lang="en-IN" dirty="0">
                <a:solidFill>
                  <a:schemeClr val="accent1"/>
                </a:solidFill>
              </a:rPr>
              <a:t>Discussion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3E4E445-CC0C-4E7F-9BEF-054608FDA35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5800" y="1253331"/>
                <a:ext cx="10515600" cy="435133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IN" dirty="0">
                    <a:solidFill>
                      <a:schemeClr val="bg1">
                        <a:lumMod val="50000"/>
                      </a:schemeClr>
                    </a:solidFill>
                  </a:rPr>
                  <a:t>Amplitude of transmitted wave decreases</a:t>
                </a:r>
              </a:p>
              <a:p>
                <a:r>
                  <a:rPr lang="en-IN" b="0" dirty="0">
                    <a:solidFill>
                      <a:schemeClr val="bg1">
                        <a:lumMod val="50000"/>
                      </a:schemeClr>
                    </a:solidFill>
                  </a:rPr>
                  <a:t>Peak travels faster than undisturbed wave</a:t>
                </a:r>
              </a:p>
              <a:p>
                <a:r>
                  <a:rPr lang="en-IN" dirty="0">
                    <a:solidFill>
                      <a:schemeClr val="bg1">
                        <a:lumMod val="50000"/>
                      </a:schemeClr>
                    </a:solidFill>
                  </a:rPr>
                  <a:t>Peak does not cross the ahead of the leading edge of undisturbed packet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I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a:rPr lang="en-I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𝑖𝑛𝑠𝑖𝑑𝑒</m:t>
                        </m:r>
                      </m:sub>
                    </m:sSub>
                    <m:r>
                      <a:rPr lang="en-I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I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I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I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2(</m:t>
                            </m:r>
                            <m:r>
                              <a:rPr lang="en-I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  <m:r>
                              <a:rPr lang="en-I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I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  <m:r>
                              <a:rPr lang="en-I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a:rPr lang="en-I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den>
                        </m:f>
                      </m:e>
                    </m:rad>
                  </m:oMath>
                </a14:m>
                <a:endParaRPr lang="en-IN" b="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I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I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I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I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I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ℏ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I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I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I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I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I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  <m:r>
                              <a:rPr lang="en-I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I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  <m:r>
                              <a:rPr lang="en-I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rad>
                      </m:den>
                    </m:f>
                    <m:r>
                      <a:rPr lang="en-I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                 </m:t>
                    </m:r>
                    <m:r>
                      <a:rPr lang="en-I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I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I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I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1+</m:t>
                            </m:r>
                            <m:f>
                              <m:fPr>
                                <m:ctrlPr>
                                  <a:rPr lang="en-I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IN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IN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p>
                                    <m:r>
                                      <a:rPr lang="en-IN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func>
                                  <m:funcPr>
                                    <m:ctrlPr>
                                      <a:rPr lang="en-IN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sSup>
                                      <m:sSupPr>
                                        <m:ctrlPr>
                                          <a:rPr lang="en-IN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IN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sin</m:t>
                                        </m:r>
                                      </m:e>
                                      <m:sup>
                                        <m:r>
                                          <a:rPr lang="en-IN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fName>
                                  <m:e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en-IN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d>
                                          <m:dPr>
                                            <m:ctrlPr>
                                              <a:rPr lang="en-IN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f>
                                              <m:fPr>
                                                <m:ctrlPr>
                                                  <a:rPr lang="en-IN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Pr>
                                              <m:num>
                                                <m:r>
                                                  <a:rPr lang="en-IN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𝑤</m:t>
                                                </m:r>
                                              </m:num>
                                              <m:den>
                                                <m:r>
                                                  <a:rPr lang="en-IN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ℏ</m:t>
                                                </m:r>
                                              </m:den>
                                            </m:f>
                                          </m:e>
                                        </m:d>
                                        <m:rad>
                                          <m:radPr>
                                            <m:degHide m:val="on"/>
                                            <m:ctrlPr>
                                              <a:rPr lang="en-IN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radPr>
                                          <m:deg/>
                                          <m:e>
                                            <m:r>
                                              <a:rPr lang="en-IN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  <m:r>
                                              <a:rPr lang="en-IN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𝑚</m:t>
                                            </m:r>
                                            <m:d>
                                              <m:dPr>
                                                <m:ctrlPr>
                                                  <a:rPr lang="en-IN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IN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𝐸</m:t>
                                                </m:r>
                                                <m:r>
                                                  <a:rPr lang="en-IN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−</m:t>
                                                </m:r>
                                                <m:r>
                                                  <a:rPr lang="en-IN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𝑉</m:t>
                                                </m:r>
                                              </m:e>
                                            </m:d>
                                          </m:e>
                                        </m:rad>
                                      </m:e>
                                    </m:d>
                                  </m:e>
                                </m:func>
                              </m:num>
                              <m:den>
                                <m:r>
                                  <a:rPr lang="en-I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r>
                                  <a:rPr lang="en-I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d>
                                  <m:dPr>
                                    <m:ctrlPr>
                                      <a:rPr lang="en-IN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IN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  <m:r>
                                      <a:rPr lang="en-IN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IN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</m:d>
                              </m:den>
                            </m:f>
                          </m:e>
                        </m:d>
                      </m:e>
                      <m:sup>
                        <m:r>
                          <a:rPr lang="en-I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IN" b="0" dirty="0">
                  <a:solidFill>
                    <a:schemeClr val="tx1"/>
                  </a:solidFill>
                </a:endParaRPr>
              </a:p>
              <a:p>
                <a:r>
                  <a:rPr lang="en-IN" b="0" dirty="0">
                    <a:solidFill>
                      <a:schemeClr val="tx1"/>
                    </a:solidFill>
                  </a:rPr>
                  <a:t>Competition between Pulse reshaping and speed reduction</a:t>
                </a:r>
              </a:p>
              <a:p>
                <a:endParaRPr lang="en-IN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3E4E445-CC0C-4E7F-9BEF-054608FDA35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5800" y="1253331"/>
                <a:ext cx="10515600" cy="4351338"/>
              </a:xfrm>
              <a:blipFill>
                <a:blip r:embed="rId2"/>
                <a:stretch>
                  <a:fillRect l="-1043" t="-322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B99F33-8606-47A2-9ED9-F41D774D72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PH354 Reja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6307E8-EC3D-43AE-B78C-4DB222D742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0218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3690F0-CFD7-4B3F-A5C5-E4F4920A8D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7353300" cy="952499"/>
          </a:xfrm>
        </p:spPr>
        <p:txBody>
          <a:bodyPr/>
          <a:lstStyle/>
          <a:p>
            <a:r>
              <a:rPr lang="en-IN" dirty="0">
                <a:solidFill>
                  <a:schemeClr val="accent1">
                    <a:lumMod val="75000"/>
                  </a:schemeClr>
                </a:solidFill>
              </a:rPr>
              <a:t>Shift of the transmitted peak…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37C3D2E-A5F0-422D-9294-D8B2B8DD02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963" y="1597025"/>
            <a:ext cx="4591174" cy="4351338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C818C4-69BE-4ED1-B50A-AE77E2D3A2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PH354 Reja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E5B913-9C51-4BD8-842B-2953207D3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17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834EFD5-FE11-413C-AFF3-8AB3362392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7428" y="1597024"/>
            <a:ext cx="6314344" cy="435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9901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961397-D176-3456-1EC7-7042FF37C7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2950" y="936625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/>
          </a:p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pPr marL="0" indent="0">
              <a:buNone/>
            </a:pPr>
            <a:r>
              <a:rPr lang="en-US" dirty="0">
                <a:cs typeface="Calibri"/>
              </a:rPr>
              <a:t>                              </a:t>
            </a:r>
            <a:r>
              <a:rPr lang="en-US" sz="8000" dirty="0">
                <a:cs typeface="Calibri"/>
              </a:rPr>
              <a:t>THANK YOU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C0F80C-7768-EBEF-D4E9-74E1FF4277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0600" y="6356350"/>
            <a:ext cx="4114800" cy="365125"/>
          </a:xfrm>
        </p:spPr>
        <p:txBody>
          <a:bodyPr/>
          <a:lstStyle/>
          <a:p>
            <a:r>
              <a:rPr lang="en-US"/>
              <a:t>PH354 Reja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FECFEC-AECE-15A2-49EB-2CCCB31C4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81095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1473A-3A35-9685-56ED-4E932D7F0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534" y="142875"/>
            <a:ext cx="10229850" cy="732897"/>
          </a:xfrm>
        </p:spPr>
        <p:txBody>
          <a:bodyPr/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cs typeface="Calibri Light"/>
              </a:rPr>
              <a:t>Overview</a:t>
            </a:r>
            <a:r>
              <a:rPr lang="en-US" dirty="0">
                <a:cs typeface="Calibri Light"/>
              </a:rPr>
              <a:t>: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51D464-7404-B251-415A-D529F82F04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3175" y="1085851"/>
            <a:ext cx="8547100" cy="4922838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 marL="0" indent="0">
              <a:buNone/>
            </a:pPr>
            <a:br>
              <a:rPr lang="en-US" dirty="0">
                <a:solidFill>
                  <a:srgbClr val="C00000"/>
                </a:solidFill>
                <a:cs typeface="Calibri"/>
              </a:rPr>
            </a:br>
            <a:endParaRPr lang="en-US" dirty="0">
              <a:solidFill>
                <a:srgbClr val="C00000"/>
              </a:solidFill>
              <a:cs typeface="Calibri"/>
            </a:endParaRPr>
          </a:p>
          <a:p>
            <a:r>
              <a:rPr lang="en-US" dirty="0">
                <a:solidFill>
                  <a:srgbClr val="C00000"/>
                </a:solidFill>
              </a:rPr>
              <a:t>Introduction</a:t>
            </a:r>
            <a:br>
              <a:rPr lang="en-US" dirty="0">
                <a:solidFill>
                  <a:srgbClr val="C00000"/>
                </a:solidFill>
              </a:rPr>
            </a:br>
            <a:endParaRPr lang="en-US" dirty="0">
              <a:solidFill>
                <a:srgbClr val="C00000"/>
              </a:solidFill>
            </a:endParaRPr>
          </a:p>
          <a:p>
            <a:r>
              <a:rPr lang="en-US" dirty="0">
                <a:solidFill>
                  <a:srgbClr val="C00000"/>
                </a:solidFill>
                <a:cs typeface="Calibri"/>
              </a:rPr>
              <a:t>Crank-Nicolson method</a:t>
            </a:r>
            <a:br>
              <a:rPr lang="en-US" dirty="0">
                <a:solidFill>
                  <a:srgbClr val="C00000"/>
                </a:solidFill>
              </a:rPr>
            </a:br>
            <a:endParaRPr lang="en-US" dirty="0">
              <a:solidFill>
                <a:srgbClr val="C00000"/>
              </a:solidFill>
              <a:cs typeface="Calibri"/>
            </a:endParaRPr>
          </a:p>
          <a:p>
            <a:r>
              <a:rPr lang="en-US" dirty="0">
                <a:solidFill>
                  <a:srgbClr val="C00000"/>
                </a:solidFill>
                <a:cs typeface="Calibri"/>
              </a:rPr>
              <a:t>Applying Crank-Nicolson method to  1D TDSE </a:t>
            </a:r>
            <a:br>
              <a:rPr lang="en-US" dirty="0">
                <a:solidFill>
                  <a:srgbClr val="C00000"/>
                </a:solidFill>
                <a:cs typeface="Calibri"/>
              </a:rPr>
            </a:br>
            <a:endParaRPr lang="en-US" dirty="0">
              <a:solidFill>
                <a:srgbClr val="C00000"/>
              </a:solidFill>
              <a:cs typeface="Calibri"/>
            </a:endParaRPr>
          </a:p>
          <a:p>
            <a:r>
              <a:rPr lang="en-US" dirty="0">
                <a:solidFill>
                  <a:srgbClr val="C00000"/>
                </a:solidFill>
                <a:cs typeface="Calibri"/>
              </a:rPr>
              <a:t>Simulation set up</a:t>
            </a:r>
            <a:br>
              <a:rPr lang="en-US" dirty="0">
                <a:solidFill>
                  <a:srgbClr val="C00000"/>
                </a:solidFill>
                <a:cs typeface="Calibri"/>
              </a:rPr>
            </a:br>
            <a:endParaRPr lang="en-US" dirty="0">
              <a:solidFill>
                <a:srgbClr val="C00000"/>
              </a:solidFill>
              <a:cs typeface="Calibri"/>
            </a:endParaRPr>
          </a:p>
          <a:p>
            <a:r>
              <a:rPr lang="en-US" dirty="0">
                <a:solidFill>
                  <a:srgbClr val="C00000"/>
                </a:solidFill>
                <a:cs typeface="Calibri"/>
              </a:rPr>
              <a:t>Results</a:t>
            </a:r>
            <a:br>
              <a:rPr lang="en-US" dirty="0">
                <a:solidFill>
                  <a:srgbClr val="C00000"/>
                </a:solidFill>
                <a:cs typeface="Calibri"/>
              </a:rPr>
            </a:br>
            <a:endParaRPr lang="en-US" dirty="0">
              <a:solidFill>
                <a:srgbClr val="C00000"/>
              </a:solidFill>
              <a:cs typeface="Calibri"/>
            </a:endParaRPr>
          </a:p>
          <a:p>
            <a:r>
              <a:rPr lang="en-US" dirty="0">
                <a:solidFill>
                  <a:srgbClr val="C00000"/>
                </a:solidFill>
                <a:cs typeface="Calibri"/>
              </a:rPr>
              <a:t>Experimental realization</a:t>
            </a:r>
            <a:br>
              <a:rPr lang="en-US" dirty="0">
                <a:solidFill>
                  <a:srgbClr val="C00000"/>
                </a:solidFill>
                <a:cs typeface="Calibri"/>
              </a:rPr>
            </a:br>
            <a:endParaRPr lang="en-US" dirty="0">
              <a:solidFill>
                <a:srgbClr val="C00000"/>
              </a:solidFill>
              <a:cs typeface="Calibri"/>
            </a:endParaRPr>
          </a:p>
          <a:p>
            <a:endParaRPr lang="en-US" dirty="0">
              <a:solidFill>
                <a:srgbClr val="C00000"/>
              </a:solidFill>
              <a:cs typeface="Calibri"/>
            </a:endParaRPr>
          </a:p>
          <a:p>
            <a:endParaRPr lang="en-US" dirty="0">
              <a:solidFill>
                <a:srgbClr val="C00000"/>
              </a:solidFill>
              <a:cs typeface="Calibri"/>
            </a:endParaRPr>
          </a:p>
          <a:p>
            <a:endParaRPr lang="en-US" dirty="0">
              <a:solidFill>
                <a:srgbClr val="C00000"/>
              </a:solidFill>
              <a:cs typeface="Calibri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47119D-87B8-8C96-0391-6E25366CC0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FC0DCD-AF9F-0344-3535-9A3385B6CB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922683" y="6493933"/>
            <a:ext cx="4114800" cy="365125"/>
          </a:xfrm>
        </p:spPr>
        <p:txBody>
          <a:bodyPr/>
          <a:lstStyle/>
          <a:p>
            <a:r>
              <a:rPr lang="en-US"/>
              <a:t>PH354 Reja</a:t>
            </a:r>
          </a:p>
        </p:txBody>
      </p:sp>
    </p:spTree>
    <p:extLst>
      <p:ext uri="{BB962C8B-B14F-4D97-AF65-F5344CB8AC3E}">
        <p14:creationId xmlns:p14="http://schemas.microsoft.com/office/powerpoint/2010/main" val="19796304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E380B-E836-49BE-BADD-B389D79E80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8100"/>
            <a:ext cx="3829050" cy="828675"/>
          </a:xfrm>
        </p:spPr>
        <p:txBody>
          <a:bodyPr>
            <a:normAutofit fontScale="90000"/>
          </a:bodyPr>
          <a:lstStyle/>
          <a:p>
            <a:r>
              <a:rPr lang="en-IN" dirty="0">
                <a:solidFill>
                  <a:schemeClr val="accent1"/>
                </a:solidFill>
              </a:rPr>
              <a:t>Introduction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A54470-36EF-4D96-9E59-0328D22A1B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0100" y="1592263"/>
            <a:ext cx="9144000" cy="1655762"/>
          </a:xfrm>
        </p:spPr>
        <p:txBody>
          <a:bodyPr>
            <a:no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sz="3600" dirty="0"/>
              <a:t>Differential  Equation  are quite common in physics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sz="3600" dirty="0"/>
              <a:t>Heat equation, Newton equation of motion, Schrodinger equation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sz="3600" dirty="0"/>
              <a:t>Euler, RK2, RK4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sz="3600" dirty="0"/>
              <a:t>Crank Nicolson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IN" sz="3600" dirty="0"/>
          </a:p>
        </p:txBody>
      </p:sp>
    </p:spTree>
    <p:extLst>
      <p:ext uri="{BB962C8B-B14F-4D97-AF65-F5344CB8AC3E}">
        <p14:creationId xmlns:p14="http://schemas.microsoft.com/office/powerpoint/2010/main" val="15068846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46C083-736C-46B5-9974-291FDFBFC9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800100"/>
          </a:xfrm>
        </p:spPr>
        <p:txBody>
          <a:bodyPr/>
          <a:lstStyle/>
          <a:p>
            <a:r>
              <a:rPr lang="en-IN" dirty="0">
                <a:solidFill>
                  <a:schemeClr val="accent1"/>
                </a:solidFill>
              </a:rPr>
              <a:t>Why Crank Nicolson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12A0A8-8F08-407F-8E49-4CDB83F4CA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Unconditionally Stable</a:t>
            </a:r>
          </a:p>
          <a:p>
            <a:r>
              <a:rPr lang="en-IN" dirty="0"/>
              <a:t>Probability conserved</a:t>
            </a:r>
          </a:p>
          <a:p>
            <a:r>
              <a:rPr lang="en-IN" dirty="0"/>
              <a:t>Computationally cheap</a:t>
            </a:r>
          </a:p>
          <a:p>
            <a:endParaRPr lang="en-IN" dirty="0"/>
          </a:p>
          <a:p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CAE3B9-BCD1-4BD6-ACE6-D3164A9989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258175" y="6359525"/>
            <a:ext cx="4114800" cy="365125"/>
          </a:xfrm>
        </p:spPr>
        <p:txBody>
          <a:bodyPr/>
          <a:lstStyle/>
          <a:p>
            <a:r>
              <a:rPr lang="en-US" dirty="0"/>
              <a:t>PH354 </a:t>
            </a:r>
            <a:r>
              <a:rPr lang="en-US" dirty="0" err="1"/>
              <a:t>Reja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21BBD2-0EBD-4328-8F22-CC02E0D2C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2164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4346258-CC6E-4DBA-A770-EEC1B1498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498737" y="6351235"/>
            <a:ext cx="4114800" cy="365125"/>
          </a:xfrm>
        </p:spPr>
        <p:txBody>
          <a:bodyPr/>
          <a:lstStyle/>
          <a:p>
            <a:r>
              <a:rPr lang="en-US" dirty="0"/>
              <a:t>PH354 </a:t>
            </a:r>
            <a:r>
              <a:rPr lang="en-US" dirty="0" err="1"/>
              <a:t>Reja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1E4196-621E-4FBB-AA9B-94C23F52F5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A31AEF2-3A00-455C-AB56-2F364B594BFE}"/>
                  </a:ext>
                </a:extLst>
              </p:cNvPr>
              <p:cNvSpPr txBox="1"/>
              <p:nvPr/>
            </p:nvSpPr>
            <p:spPr>
              <a:xfrm>
                <a:off x="3048281" y="878016"/>
                <a:ext cx="3973652" cy="8322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+1/2</m:t>
                              </m:r>
                            </m:sup>
                          </m:sSup>
                        </m:e>
                      </m:d>
                      <m:r>
                        <a:rPr lang="en-I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I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  <m:d>
                            <m:dPr>
                              <m:ctrlPr>
                                <a:rPr lang="en-I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I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IN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IN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IN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en-IN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IN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p>
                              </m:sSup>
                            </m:e>
                          </m:d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d>
                            <m:dPr>
                              <m:ctrlPr>
                                <a:rPr lang="en-I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I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IN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IN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IN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en-IN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</m:e>
                          </m:d>
                        </m:num>
                        <m:den>
                          <m:r>
                            <m:rPr>
                              <m:sty m:val="p"/>
                            </m:rPr>
                            <a:rPr lang="en-IN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r>
                            <a:rPr lang="en-I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I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 </m:t>
                          </m:r>
                        </m:den>
                      </m:f>
                    </m:oMath>
                  </m:oMathPara>
                </a14:m>
                <a:endParaRPr lang="en-IN" b="0" dirty="0">
                  <a:ea typeface="Cambria Math" panose="02040503050406030204" pitchFamily="18" charset="0"/>
                </a:endParaRPr>
              </a:p>
              <a:p>
                <a:endParaRPr lang="en-IN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A31AEF2-3A00-455C-AB56-2F364B594B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281" y="878016"/>
                <a:ext cx="3973652" cy="83221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9D2C85F-E4A2-4433-BC23-E66925F3A47C}"/>
                  </a:ext>
                </a:extLst>
              </p:cNvPr>
              <p:cNvSpPr txBox="1"/>
              <p:nvPr/>
            </p:nvSpPr>
            <p:spPr>
              <a:xfrm>
                <a:off x="2840458" y="1753084"/>
                <a:ext cx="8362950" cy="44339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𝑥𝑥</m:t>
                        </m:r>
                      </m:sub>
                    </m:sSub>
                    <m:r>
                      <a:rPr lang="en-IN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IN" i="1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en-IN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IN" i="1">
                            <a:latin typeface="Cambria Math" panose="02040503050406030204" pitchFamily="18" charset="0"/>
                          </a:rPr>
                          <m:t>+1/2</m:t>
                        </m:r>
                      </m:sup>
                    </m:sSup>
                  </m:oMath>
                </a14:m>
                <a:r>
                  <a:rPr lang="en-IN" dirty="0"/>
                  <a:t>)</a:t>
                </a:r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f>
                      <m:fPr>
                        <m:ctrlP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I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f>
                      <m:fPr>
                        <m:ctrlP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d>
                          <m:d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I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I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p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p>
                            </m:sSup>
                          </m:e>
                        </m:d>
                        <m:r>
                          <a:rPr lang="en-IN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d>
                          <m:d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I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I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p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p>
                            </m:sSup>
                          </m:e>
                        </m:d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IN" i="1">
                            <a:latin typeface="Cambria Math" panose="02040503050406030204" pitchFamily="18" charset="0"/>
                          </a:rPr>
                          <m:t>𝑢</m:t>
                        </m:r>
                        <m:d>
                          <m:d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I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I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p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p>
                            </m:sSup>
                          </m:e>
                        </m:d>
                      </m:num>
                      <m:den>
                        <m:r>
                          <m:rPr>
                            <m:sty m:val="p"/>
                          </m:rPr>
                          <a:rPr lang="en-IN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  <m:sSup>
                          <m:sSupPr>
                            <m:ctrlPr>
                              <a:rPr lang="en-I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I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</m:t>
                        </m:r>
                      </m:den>
                    </m:f>
                  </m:oMath>
                </a14:m>
                <a:r>
                  <a:rPr lang="en-IN" dirty="0"/>
                  <a:t> 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d>
                          <m:d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I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IN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p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p>
                          </m:e>
                        </m:d>
                        <m:r>
                          <a:rPr lang="en-IN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IN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IN" i="1">
                            <a:latin typeface="Cambria Math" panose="02040503050406030204" pitchFamily="18" charset="0"/>
                          </a:rPr>
                          <m:t>𝑢</m:t>
                        </m:r>
                        <m:d>
                          <m:d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I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I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p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p>
                          </m:e>
                        </m:d>
                        <m:r>
                          <a:rPr lang="en-IN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IN" i="1">
                            <a:latin typeface="Cambria Math" panose="02040503050406030204" pitchFamily="18" charset="0"/>
                          </a:rPr>
                          <m:t>𝑢</m:t>
                        </m:r>
                        <m:d>
                          <m:d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I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I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p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p>
                          </m:e>
                        </m:d>
                      </m:num>
                      <m:den>
                        <m:r>
                          <m:rPr>
                            <m:sty m:val="p"/>
                          </m:rPr>
                          <a:rPr lang="en-IN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  <m:sSup>
                          <m:sSupPr>
                            <m:ctrlPr>
                              <a:rPr lang="en-I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I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</m:t>
                        </m:r>
                      </m:den>
                    </m:f>
                    <m:r>
                      <a:rPr lang="en-I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endParaRPr lang="en-IN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9D2C85F-E4A2-4433-BC23-E66925F3A4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0458" y="1753084"/>
                <a:ext cx="8362950" cy="443391"/>
              </a:xfrm>
              <a:prstGeom prst="rect">
                <a:avLst/>
              </a:prstGeom>
              <a:blipFill>
                <a:blip r:embed="rId3"/>
                <a:stretch>
                  <a:fillRect b="-1944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BD171E6-1407-4FBF-A5E6-FEEC3B8B2D00}"/>
                  </a:ext>
                </a:extLst>
              </p:cNvPr>
              <p:cNvSpPr txBox="1"/>
              <p:nvPr/>
            </p:nvSpPr>
            <p:spPr>
              <a:xfrm>
                <a:off x="2305050" y="350026"/>
                <a:ext cx="399242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𝑥𝑥</m:t>
                          </m:r>
                        </m:sub>
                      </m:sSub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        (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BD171E6-1407-4FBF-A5E6-FEEC3B8B2D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5050" y="350026"/>
                <a:ext cx="3992421" cy="276999"/>
              </a:xfrm>
              <a:prstGeom prst="rect">
                <a:avLst/>
              </a:prstGeom>
              <a:blipFill>
                <a:blip r:embed="rId4"/>
                <a:stretch>
                  <a:fillRect t="-2174" b="-3260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90DD387-FA68-4812-85DF-A39741E50FB3}"/>
                  </a:ext>
                </a:extLst>
              </p:cNvPr>
              <p:cNvSpPr txBox="1"/>
              <p:nvPr/>
            </p:nvSpPr>
            <p:spPr>
              <a:xfrm>
                <a:off x="9037544" y="3684414"/>
                <a:ext cx="2478114" cy="5186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e>
                      </m:d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90DD387-FA68-4812-85DF-A39741E50F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7544" y="3684414"/>
                <a:ext cx="2478114" cy="51860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D406D67-01FA-44EF-82DE-16DA3920F769}"/>
                  </a:ext>
                </a:extLst>
              </p:cNvPr>
              <p:cNvSpPr txBox="1"/>
              <p:nvPr/>
            </p:nvSpPr>
            <p:spPr>
              <a:xfrm>
                <a:off x="978993" y="2389750"/>
                <a:ext cx="3865481" cy="2937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𝑆𝑎𝑦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, </m:t>
                      </m:r>
                      <m:sSubSup>
                        <m:sSubSup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     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=0,1  , 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=0,1…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D406D67-01FA-44EF-82DE-16DA3920F7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8993" y="2389750"/>
                <a:ext cx="3865481" cy="293735"/>
              </a:xfrm>
              <a:prstGeom prst="rect">
                <a:avLst/>
              </a:prstGeom>
              <a:blipFill>
                <a:blip r:embed="rId6"/>
                <a:stretch>
                  <a:fillRect l="-315" b="-3333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9906004-84DE-4103-90BE-64B912667903}"/>
                  </a:ext>
                </a:extLst>
              </p:cNvPr>
              <p:cNvSpPr txBox="1"/>
              <p:nvPr/>
            </p:nvSpPr>
            <p:spPr>
              <a:xfrm>
                <a:off x="2305050" y="2855299"/>
                <a:ext cx="10571877" cy="9344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IN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I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I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I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I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p>
                          </m:sSubSup>
                          <m:r>
                            <a:rPr lang="en-I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I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I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I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I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bSup>
                        </m:num>
                        <m:den>
                          <m:r>
                            <m:rPr>
                              <m:sty m:val="p"/>
                            </m:rPr>
                            <a:rPr lang="en-IN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r>
                            <a:rPr lang="en-I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IN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I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f>
                        <m:fPr>
                          <m:ctrlPr>
                            <a:rPr lang="en-I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I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I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I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I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  <m:sup>
                              <m:r>
                                <a:rPr lang="en-I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I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p>
                          </m:sSubSup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2</m:t>
                          </m:r>
                          <m:sSubSup>
                            <m:sSubSupPr>
                              <m:ctrlPr>
                                <a:rPr lang="en-I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I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I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I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I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p>
                          </m:sSubSup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I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I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I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I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I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I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I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p>
                          </m:sSubSup>
                        </m:num>
                        <m:den>
                          <m:r>
                            <m:rPr>
                              <m:sty m:val="p"/>
                            </m:rPr>
                            <a:rPr lang="en-IN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sSup>
                            <m:sSupPr>
                              <m:ctrlPr>
                                <a:rPr lang="en-I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I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I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 </m:t>
                          </m:r>
                        </m:den>
                      </m:f>
                      <m:r>
                        <m:rPr>
                          <m:nor/>
                        </m:rPr>
                        <a:rPr lang="en-IN" dirty="0"/>
                        <m:t> +</m:t>
                      </m:r>
                      <m:r>
                        <m:rPr>
                          <m:nor/>
                        </m:rPr>
                        <a:rPr lang="en-IN" dirty="0" smtClean="0"/>
                        <m:t> </m:t>
                      </m:r>
                      <m:f>
                        <m:fPr>
                          <m:ctrlPr>
                            <a:rPr lang="en-I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I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I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I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I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  <m:sup>
                              <m:r>
                                <a:rPr lang="en-I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bSup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−2</m:t>
                          </m:r>
                          <m:sSubSup>
                            <m:sSubSupPr>
                              <m:ctrlPr>
                                <a:rPr lang="en-I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I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I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I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bSup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I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I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I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I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I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I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bSup>
                        </m:num>
                        <m:den>
                          <m:r>
                            <m:rPr>
                              <m:sty m:val="p"/>
                            </m:rPr>
                            <a:rPr lang="en-IN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sSup>
                            <m:sSupPr>
                              <m:ctrlPr>
                                <a:rPr lang="en-I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I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I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 </m:t>
                          </m:r>
                        </m:den>
                      </m:f>
                      <m:r>
                        <a:rPr lang="en-I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IN" dirty="0"/>
              </a:p>
              <a:p>
                <a:pPr/>
                <a:endParaRPr lang="en-IN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9906004-84DE-4103-90BE-64B9126679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5050" y="2855299"/>
                <a:ext cx="10571877" cy="9344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DCFB8EB6-2072-4877-885D-B1E42C62053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792" y="4276796"/>
            <a:ext cx="11015745" cy="195255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D1C072E-D6BC-440B-A37C-60A6A3A9B61A}"/>
              </a:ext>
            </a:extLst>
          </p:cNvPr>
          <p:cNvSpPr txBox="1"/>
          <p:nvPr/>
        </p:nvSpPr>
        <p:spPr>
          <a:xfrm>
            <a:off x="115746" y="42464"/>
            <a:ext cx="6342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accent1"/>
                </a:solidFill>
              </a:rPr>
              <a:t>Crank-</a:t>
            </a:r>
            <a:r>
              <a:rPr lang="en-IN" dirty="0" err="1">
                <a:solidFill>
                  <a:schemeClr val="accent1"/>
                </a:solidFill>
              </a:rPr>
              <a:t>Nickelson</a:t>
            </a:r>
            <a:r>
              <a:rPr lang="en-IN" dirty="0">
                <a:solidFill>
                  <a:schemeClr val="accent1"/>
                </a:solidFill>
              </a:rPr>
              <a:t>  Method :</a:t>
            </a:r>
          </a:p>
        </p:txBody>
      </p:sp>
    </p:spTree>
    <p:extLst>
      <p:ext uri="{BB962C8B-B14F-4D97-AF65-F5344CB8AC3E}">
        <p14:creationId xmlns:p14="http://schemas.microsoft.com/office/powerpoint/2010/main" val="19333590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D8B64AA-57B6-4C21-8F8B-0D6DB3046C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482012" y="6356350"/>
            <a:ext cx="3328988" cy="365125"/>
          </a:xfrm>
        </p:spPr>
        <p:txBody>
          <a:bodyPr/>
          <a:lstStyle/>
          <a:p>
            <a:r>
              <a:rPr lang="en-US"/>
              <a:t>PH354 Reja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5B1D98-7A7F-4D0A-8255-44D210187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6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E354850-FB2A-41BE-A7D1-CFBE73A168D7}"/>
                  </a:ext>
                </a:extLst>
              </p:cNvPr>
              <p:cNvSpPr txBox="1"/>
              <p:nvPr/>
            </p:nvSpPr>
            <p:spPr>
              <a:xfrm>
                <a:off x="838200" y="1155782"/>
                <a:ext cx="3829050" cy="10287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sz="3200" i="1" smtClean="0">
                              <a:ln w="0"/>
                              <a:solidFill>
                                <a:srgbClr val="836967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320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𝜕𝜓</m:t>
                          </m:r>
                        </m:num>
                        <m:den>
                          <m:r>
                            <a:rPr lang="en-IN" sz="320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IN" sz="320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IN" sz="3200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→</m:t>
                      </m:r>
                      <m:f>
                        <m:fPr>
                          <m:ctrlPr>
                            <a:rPr lang="en-IN" sz="3200" i="1" smtClean="0">
                              <a:ln w="0"/>
                              <a:solidFill>
                                <a:srgbClr val="836967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IN" sz="3200" i="1" smtClean="0">
                                  <a:ln w="0"/>
                                  <a:solidFill>
                                    <a:srgbClr val="836967"/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320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IN" sz="320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IN" sz="320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IN" sz="3200" i="1" smtClean="0">
                                  <a:ln w="0"/>
                                  <a:solidFill>
                                    <a:srgbClr val="836967"/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320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IN" sz="320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IN" sz="3200" i="1" smtClean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num>
                        <m:den>
                          <m:r>
                            <m:rPr>
                              <m:sty m:val="p"/>
                            </m:rPr>
                            <a:rPr lang="en-IN" sz="320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IN" sz="320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en-IN" sz="3200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E354850-FB2A-41BE-A7D1-CFBE73A168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155782"/>
                <a:ext cx="3829050" cy="1028743"/>
              </a:xfrm>
              <a:prstGeom prst="rect">
                <a:avLst/>
              </a:prstGeom>
              <a:blipFill>
                <a:blip r:embed="rId2"/>
                <a:stretch>
                  <a:fillRect b="-5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8C5CBA5-26C3-40D9-BF17-BA752ADA4113}"/>
                  </a:ext>
                </a:extLst>
              </p:cNvPr>
              <p:cNvSpPr txBox="1"/>
              <p:nvPr/>
            </p:nvSpPr>
            <p:spPr>
              <a:xfrm>
                <a:off x="6281740" y="1670153"/>
                <a:ext cx="5181600" cy="10804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3200" i="1" smtClean="0">
                          <a:latin typeface="Cambria Math" panose="02040503050406030204" pitchFamily="18" charset="0"/>
                        </a:rPr>
                        <m:t>ⅈℏ</m:t>
                      </m:r>
                      <m:f>
                        <m:fPr>
                          <m:ctrlPr>
                            <a:rPr lang="en-IN" sz="32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3200" i="1" smtClean="0">
                              <a:latin typeface="Cambria Math" panose="02040503050406030204" pitchFamily="18" charset="0"/>
                            </a:rPr>
                            <m:t>𝜕𝜓</m:t>
                          </m:r>
                        </m:num>
                        <m:den>
                          <m:r>
                            <a:rPr lang="en-IN" sz="32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IN" sz="320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IN" sz="320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IN" sz="32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IN" sz="3200" i="1" smtClean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sz="3200" i="1" smtClean="0">
                                  <a:latin typeface="Cambria Math" panose="02040503050406030204" pitchFamily="18" charset="0"/>
                                </a:rPr>
                                <m:t>ℏ</m:t>
                              </m:r>
                            </m:e>
                            <m:sup>
                              <m:r>
                                <a:rPr lang="en-IN" sz="320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IN" sz="320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IN" sz="320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f>
                        <m:fPr>
                          <m:ctrlPr>
                            <a:rPr lang="en-IN" sz="32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IN" sz="3200" i="1" smtClean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sz="320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IN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IN" sz="3200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</m:num>
                        <m:den>
                          <m:r>
                            <a:rPr lang="en-IN" sz="32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IN" sz="3200" i="1" smtClean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sz="320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IN" sz="320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IN" sz="320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N" sz="320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IN" sz="32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320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IN" sz="3200" i="1" smtClean="0">
                          <a:latin typeface="Cambria Math" panose="02040503050406030204" pitchFamily="18" charset="0"/>
                        </a:rPr>
                        <m:t>𝜓</m:t>
                      </m:r>
                    </m:oMath>
                  </m:oMathPara>
                </a14:m>
                <a:endParaRPr lang="en-IN" sz="32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8C5CBA5-26C3-40D9-BF17-BA752ADA41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1740" y="1670153"/>
                <a:ext cx="5181600" cy="108048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A656823-0A1A-44E5-9D44-E975118205C6}"/>
                  </a:ext>
                </a:extLst>
              </p:cNvPr>
              <p:cNvSpPr txBox="1"/>
              <p:nvPr/>
            </p:nvSpPr>
            <p:spPr>
              <a:xfrm>
                <a:off x="471487" y="2557541"/>
                <a:ext cx="5438775" cy="15729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sz="32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IN" sz="3200" i="1" smtClean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sz="320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IN" sz="320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IN" sz="3200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</m:num>
                        <m:den>
                          <m:sSup>
                            <m:sSupPr>
                              <m:ctrlPr>
                                <a:rPr lang="en-IN" sz="3200" i="1" smtClean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sz="320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IN" sz="320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IN" sz="320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IN" sz="3200" i="1" smtClean="0">
                          <a:latin typeface="Cambria Math" panose="02040503050406030204" pitchFamily="18" charset="0"/>
                        </a:rPr>
                        <m:t>→</m:t>
                      </m:r>
                      <m:f>
                        <m:fPr>
                          <m:ctrlPr>
                            <a:rPr lang="en-IN" sz="32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IN" sz="3200" i="1" smtClean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3200" i="1" smtClean="0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IN" sz="320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IN" sz="320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IN" sz="320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  <m:sSub>
                            <m:sSubPr>
                              <m:ctrlPr>
                                <a:rPr lang="en-IN" sz="3200" i="1" smtClean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3200" i="1" smtClean="0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IN" sz="320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IN" sz="320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IN" sz="3200" i="1" smtClean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3200" i="1" smtClean="0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IN" sz="3200" i="1" smtClean="0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  <m:r>
                                <a:rPr lang="en-IN" sz="320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num>
                        <m:den>
                          <m:r>
                            <m:rPr>
                              <m:sty m:val="p"/>
                            </m:rPr>
                            <a:rPr lang="en-IN" sz="3200" i="1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sSup>
                            <m:sSupPr>
                              <m:ctrlPr>
                                <a:rPr lang="en-IN" sz="3200" i="1" smtClean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sz="320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IN" sz="320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IN" sz="3200" dirty="0"/>
              </a:p>
              <a:p>
                <a:endParaRPr lang="en-IN" sz="320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A656823-0A1A-44E5-9D44-E975118205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487" y="2557541"/>
                <a:ext cx="5438775" cy="15729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8269936C-722E-4EB7-8FCC-CFE2C7E9A7CD}"/>
              </a:ext>
            </a:extLst>
          </p:cNvPr>
          <p:cNvSpPr txBox="1"/>
          <p:nvPr/>
        </p:nvSpPr>
        <p:spPr>
          <a:xfrm>
            <a:off x="133350" y="197991"/>
            <a:ext cx="72009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/>
                </a:solidFill>
                <a:ea typeface="+mj-lt"/>
                <a:cs typeface="+mj-lt"/>
              </a:rPr>
              <a:t>Applying Crank-Nicolson method on TDSE</a:t>
            </a:r>
            <a:endParaRPr lang="en-IN" sz="3200" dirty="0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E60C414-196E-4107-8C45-B80E7AE4EFD8}"/>
                  </a:ext>
                </a:extLst>
              </p:cNvPr>
              <p:cNvSpPr txBox="1"/>
              <p:nvPr/>
            </p:nvSpPr>
            <p:spPr>
              <a:xfrm>
                <a:off x="471488" y="4052755"/>
                <a:ext cx="11249026" cy="9014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IN" sz="32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IN" sz="3200" i="1" smtClean="0">
                        <a:latin typeface="Cambria Math" panose="02040503050406030204" pitchFamily="18" charset="0"/>
                      </a:rPr>
                      <m:t>ⅈℏ </m:t>
                    </m:r>
                    <m:f>
                      <m:fPr>
                        <m:ctrlPr>
                          <a:rPr lang="en-IN" sz="3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IN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3200" b="0" i="1" smtClean="0">
                                <a:latin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IN" sz="32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IN" sz="32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IN" sz="32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IN" sz="3200" b="0" i="1" smtClean="0">
                            <a:latin typeface="Cambria Math" panose="02040503050406030204" pitchFamily="18" charset="0"/>
                          </a:rPr>
                          <m:t> −</m:t>
                        </m:r>
                        <m:sSub>
                          <m:sSubPr>
                            <m:ctrlPr>
                              <a:rPr lang="en-IN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3200" b="0" i="1" smtClean="0">
                                <a:latin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IN" sz="32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IN" sz="32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IN" sz="32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IN" sz="32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num>
                      <m:den>
                        <m:r>
                          <a:rPr lang="en-IN" sz="3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IN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den>
                    </m:f>
                  </m:oMath>
                </a14:m>
                <a:r>
                  <a:rPr lang="en-IN" sz="3200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32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IN" sz="3200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3200" i="1">
                                <a:latin typeface="Cambria Math" panose="02040503050406030204" pitchFamily="18" charset="0"/>
                              </a:rPr>
                              <m:t>ℏ</m:t>
                            </m:r>
                          </m:e>
                          <m:sup>
                            <m:r>
                              <a:rPr lang="en-IN" sz="3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IN" sz="320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IN" sz="3200" i="1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f>
                      <m:fPr>
                        <m:ctrlPr>
                          <a:rPr lang="en-IN" sz="3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["/>
                            <m:endChr m:val="]"/>
                            <m:ctrlPr>
                              <a:rPr lang="en-IN" sz="3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IN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sz="3200" b="0" i="1" smtClean="0">
                                    <a:latin typeface="Cambria Math" panose="02040503050406030204" pitchFamily="18" charset="0"/>
                                  </a:rPr>
                                  <m:t>𝜓</m:t>
                                </m:r>
                              </m:e>
                              <m:sub>
                                <m:r>
                                  <a:rPr lang="en-IN" sz="32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IN" sz="3200" b="0" i="1" smtClean="0">
                                    <a:latin typeface="Cambria Math" panose="02040503050406030204" pitchFamily="18" charset="0"/>
                                  </a:rPr>
                                  <m:t>+1,</m:t>
                                </m:r>
                                <m:r>
                                  <a:rPr lang="en-IN" sz="32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IN" sz="3200" b="0" i="1" smtClean="0">
                                <a:latin typeface="Cambria Math" panose="02040503050406030204" pitchFamily="18" charset="0"/>
                              </a:rPr>
                              <m:t> −2</m:t>
                            </m:r>
                            <m:sSub>
                              <m:sSubPr>
                                <m:ctrlPr>
                                  <a:rPr lang="en-IN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sz="3200" b="0" i="1" smtClean="0">
                                    <a:latin typeface="Cambria Math" panose="02040503050406030204" pitchFamily="18" charset="0"/>
                                  </a:rPr>
                                  <m:t>𝜓</m:t>
                                </m:r>
                              </m:e>
                              <m:sub>
                                <m:r>
                                  <a:rPr lang="en-IN" sz="32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IN" sz="32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IN" sz="32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IN" sz="32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IN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sz="3200" b="0" i="1" smtClean="0">
                                    <a:latin typeface="Cambria Math" panose="02040503050406030204" pitchFamily="18" charset="0"/>
                                  </a:rPr>
                                  <m:t>𝜓</m:t>
                                </m:r>
                              </m:e>
                              <m:sub>
                                <m:r>
                                  <a:rPr lang="en-IN" sz="32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IN" sz="3200" b="0" i="1" smtClean="0">
                                    <a:latin typeface="Cambria Math" panose="02040503050406030204" pitchFamily="18" charset="0"/>
                                  </a:rPr>
                                  <m:t>−1,</m:t>
                                </m:r>
                                <m:r>
                                  <a:rPr lang="en-IN" sz="32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  <m:r>
                          <a:rPr lang="en-IN" sz="3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IN" sz="3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IN" sz="3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sz="3200" i="1">
                                    <a:latin typeface="Cambria Math" panose="02040503050406030204" pitchFamily="18" charset="0"/>
                                  </a:rPr>
                                  <m:t>𝜓</m:t>
                                </m:r>
                              </m:e>
                              <m:sub>
                                <m:r>
                                  <a:rPr lang="en-IN" sz="32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IN" sz="3200" b="0" i="1" smtClean="0">
                                    <a:latin typeface="Cambria Math" panose="02040503050406030204" pitchFamily="18" charset="0"/>
                                  </a:rPr>
                                  <m:t>+1,</m:t>
                                </m:r>
                                <m:r>
                                  <a:rPr lang="en-IN" sz="32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IN" sz="32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  <m:r>
                              <a:rPr lang="en-IN" sz="3200" i="1">
                                <a:latin typeface="Cambria Math" panose="02040503050406030204" pitchFamily="18" charset="0"/>
                              </a:rPr>
                              <m:t> −2</m:t>
                            </m:r>
                            <m:sSub>
                              <m:sSubPr>
                                <m:ctrlPr>
                                  <a:rPr lang="en-IN" sz="3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sz="3200" i="1">
                                    <a:latin typeface="Cambria Math" panose="02040503050406030204" pitchFamily="18" charset="0"/>
                                  </a:rPr>
                                  <m:t>𝜓</m:t>
                                </m:r>
                              </m:e>
                              <m:sub>
                                <m:r>
                                  <a:rPr lang="en-IN" sz="32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IN" sz="32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IN" sz="32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IN" sz="32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  <m:r>
                              <a:rPr lang="en-IN" sz="32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IN" sz="3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sz="3200" i="1">
                                    <a:latin typeface="Cambria Math" panose="02040503050406030204" pitchFamily="18" charset="0"/>
                                  </a:rPr>
                                  <m:t>𝜓</m:t>
                                </m:r>
                              </m:e>
                              <m:sub>
                                <m:r>
                                  <a:rPr lang="en-IN" sz="32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IN" sz="3200" b="0" i="1" smtClean="0">
                                    <a:latin typeface="Cambria Math" panose="02040503050406030204" pitchFamily="18" charset="0"/>
                                  </a:rPr>
                                  <m:t>−1,</m:t>
                                </m:r>
                                <m:r>
                                  <a:rPr lang="en-IN" sz="32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IN" sz="32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</m:e>
                        </m:d>
                      </m:num>
                      <m:den>
                        <m:r>
                          <a:rPr lang="en-IN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IN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sSup>
                          <m:sSupPr>
                            <m:ctrlPr>
                              <a:rPr lang="en-IN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IN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IN" sz="3200" dirty="0"/>
                  <a:t> </a:t>
                </a: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E60C414-196E-4107-8C45-B80E7AE4EF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488" y="4052755"/>
                <a:ext cx="11249026" cy="901465"/>
              </a:xfrm>
              <a:prstGeom prst="rect">
                <a:avLst/>
              </a:prstGeom>
              <a:blipFill>
                <a:blip r:embed="rId5"/>
                <a:stretch>
                  <a:fillRect b="-1013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6019721-AEC1-40C5-9F63-BFFB341F0415}"/>
                  </a:ext>
                </a:extLst>
              </p:cNvPr>
              <p:cNvSpPr txBox="1"/>
              <p:nvPr/>
            </p:nvSpPr>
            <p:spPr>
              <a:xfrm>
                <a:off x="8486775" y="4982795"/>
                <a:ext cx="3438525" cy="9383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3600" dirty="0"/>
                  <a:t>+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36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IN" sz="36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3600" b="0" i="1" dirty="0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IN" sz="3600" b="0" i="1" dirty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IN" sz="3600" b="0" i="1" dirty="0" smtClean="0">
                            <a:latin typeface="Cambria Math" panose="02040503050406030204" pitchFamily="18" charset="0"/>
                          </a:rPr>
                          <m:t>[</m:t>
                        </m:r>
                        <m:sSub>
                          <m:sSubPr>
                            <m:ctrlPr>
                              <a:rPr lang="en-IN" sz="36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3600" b="0" i="1" dirty="0" smtClean="0">
                                <a:latin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IN" sz="3600" b="0" i="1" dirty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IN" sz="3600" b="0" i="1" dirty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IN" sz="3600" b="0" i="1" dirty="0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IN" sz="3600" b="0" i="1" dirty="0" smtClean="0">
                            <a:latin typeface="Cambria Math" panose="02040503050406030204" pitchFamily="18" charset="0"/>
                          </a:rPr>
                          <m:t> +</m:t>
                        </m:r>
                        <m:sSub>
                          <m:sSubPr>
                            <m:ctrlPr>
                              <a:rPr lang="en-IN" sz="36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3600" b="0" i="1" dirty="0" smtClean="0">
                                <a:latin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IN" sz="3600" b="0" i="1" dirty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IN" sz="3600" b="0" i="1" dirty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IN" sz="3600" b="0" i="1" dirty="0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IN" sz="3600" b="0" i="1" dirty="0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IN" sz="3600" b="0" i="1" dirty="0" smtClean="0">
                            <a:latin typeface="Cambria Math" panose="02040503050406030204" pitchFamily="18" charset="0"/>
                          </a:rPr>
                          <m:t> ]</m:t>
                        </m:r>
                      </m:num>
                      <m:den>
                        <m:r>
                          <a:rPr lang="en-IN" sz="36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IN" sz="3600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6019721-AEC1-40C5-9F63-BFFB341F04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6775" y="4982795"/>
                <a:ext cx="3438525" cy="938398"/>
              </a:xfrm>
              <a:prstGeom prst="rect">
                <a:avLst/>
              </a:prstGeom>
              <a:blipFill>
                <a:blip r:embed="rId6"/>
                <a:stretch>
                  <a:fillRect l="-5319" b="-1233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697334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CEA967-1224-852F-BE2B-54CAE85A03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7412"/>
            <a:ext cx="10515600" cy="649679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/>
                </a:solidFill>
                <a:cs typeface="Calibri Light"/>
              </a:rPr>
              <a:t>1D TDSE </a:t>
            </a:r>
            <a:r>
              <a:rPr lang="en-US" dirty="0" err="1">
                <a:solidFill>
                  <a:schemeClr val="accent1"/>
                </a:solidFill>
                <a:cs typeface="Calibri Light"/>
              </a:rPr>
              <a:t>contd</a:t>
            </a:r>
            <a:r>
              <a:rPr lang="en-US" dirty="0">
                <a:solidFill>
                  <a:schemeClr val="accent1"/>
                </a:solidFill>
                <a:cs typeface="Calibri Light"/>
              </a:rPr>
              <a:t>…</a:t>
            </a:r>
            <a:endParaRPr lang="en-US" dirty="0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AA283D9-59E8-E724-BFF7-FC6B34F4AF0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80999" y="1253332"/>
                <a:ext cx="11496147" cy="937392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2+2</m:t>
                          </m:r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IN" sz="20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m:rPr>
                                  <m:sty m:val="p"/>
                                </m:rPr>
                                <a:rPr lang="en-IN" sz="2000" b="0" i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IN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num>
                            <m:den>
                              <m:r>
                                <a:rPr lang="en-IN" sz="2000" i="1">
                                  <a:latin typeface="Cambria Math" panose="02040503050406030204" pitchFamily="18" charset="0"/>
                                </a:rPr>
                                <m:t>ℏ</m:t>
                              </m:r>
                            </m:den>
                          </m:f>
                          <m:sSub>
                            <m:sSubPr>
                              <m:ctrlPr>
                                <a:rPr lang="en-I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0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IN" sz="20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I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IN" sz="2000" b="0" i="1" smtClean="0">
                          <a:latin typeface="Cambria Math" panose="02040503050406030204" pitchFamily="18" charset="0"/>
                        </a:rPr>
                        <m:t> −  </m:t>
                      </m:r>
                      <m:r>
                        <a:rPr lang="en-IN" sz="2000" b="0" i="1" smtClean="0">
                          <a:latin typeface="Cambria Math" panose="02040503050406030204" pitchFamily="18" charset="0"/>
                        </a:rPr>
                        <m:t>𝛼</m:t>
                      </m:r>
                      <m:sSub>
                        <m:sSubPr>
                          <m:ctrlPr>
                            <a:rPr lang="en-I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+1,</m:t>
                          </m:r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IN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IN" sz="2000" i="1">
                          <a:latin typeface="Cambria Math" panose="02040503050406030204" pitchFamily="18" charset="0"/>
                        </a:rPr>
                        <m:t>𝛼</m:t>
                      </m:r>
                      <m:sSub>
                        <m:sSubPr>
                          <m:ctrlPr>
                            <a:rPr lang="en-I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000" i="1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IN" sz="20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−1,</m:t>
                          </m:r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I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IN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0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IN" sz="20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IN" sz="2000" i="1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IN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m:rPr>
                                  <m:sty m:val="p"/>
                                </m:rPr>
                                <a:rPr lang="en-IN" sz="200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IN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num>
                            <m:den>
                              <m:r>
                                <a:rPr lang="en-IN" sz="2000" i="1">
                                  <a:latin typeface="Cambria Math" panose="02040503050406030204" pitchFamily="18" charset="0"/>
                                </a:rPr>
                                <m:t>ℏ</m:t>
                              </m:r>
                            </m:den>
                          </m:f>
                          <m:sSub>
                            <m:sSubPr>
                              <m:ctrlPr>
                                <a:rPr lang="en-I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0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IN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I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000" i="1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IN" sz="20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IN" sz="2000" i="1">
                          <a:latin typeface="Cambria Math" panose="02040503050406030204" pitchFamily="18" charset="0"/>
                        </a:rPr>
                        <m:t>−  </m:t>
                      </m:r>
                      <m:r>
                        <a:rPr lang="en-IN" sz="2000" i="1">
                          <a:latin typeface="Cambria Math" panose="02040503050406030204" pitchFamily="18" charset="0"/>
                        </a:rPr>
                        <m:t>𝛼</m:t>
                      </m:r>
                      <m:sSub>
                        <m:sSubPr>
                          <m:ctrlPr>
                            <a:rPr lang="en-I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000" i="1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IN" sz="20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+1,</m:t>
                          </m:r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IN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N" sz="2000" i="1">
                          <a:latin typeface="Cambria Math" panose="02040503050406030204" pitchFamily="18" charset="0"/>
                        </a:rPr>
                        <m:t>𝛼</m:t>
                      </m:r>
                      <m:sSub>
                        <m:sSubPr>
                          <m:ctrlPr>
                            <a:rPr lang="en-I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000" i="1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IN" sz="20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−1,</m:t>
                          </m:r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IN" sz="2000" dirty="0"/>
              </a:p>
              <a:p>
                <a:pPr marL="0" indent="0">
                  <a:buNone/>
                </a:pPr>
                <a:endParaRPr lang="en-US" sz="20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AA283D9-59E8-E724-BFF7-FC6B34F4AF0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0999" y="1253332"/>
                <a:ext cx="11496147" cy="937392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29992F-88F9-619D-FD10-7F6FF3B5A4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277225" y="6352468"/>
            <a:ext cx="4114800" cy="365125"/>
          </a:xfrm>
        </p:spPr>
        <p:txBody>
          <a:bodyPr/>
          <a:lstStyle/>
          <a:p>
            <a:r>
              <a:rPr lang="en-US" dirty="0"/>
              <a:t>PH354 </a:t>
            </a:r>
            <a:r>
              <a:rPr lang="en-US" dirty="0" err="1"/>
              <a:t>Reja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E8AD88-55DF-72F1-0ECC-0A5F51A4BB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7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824E7F5-56CA-419D-A9C3-8024B901CB10}"/>
              </a:ext>
            </a:extLst>
          </p:cNvPr>
          <p:cNvSpPr txBox="1"/>
          <p:nvPr/>
        </p:nvSpPr>
        <p:spPr>
          <a:xfrm>
            <a:off x="5638800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IN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1AB722E-87A2-44BC-99EB-3D983BFC81F9}"/>
                  </a:ext>
                </a:extLst>
              </p:cNvPr>
              <p:cNvSpPr txBox="1"/>
              <p:nvPr/>
            </p:nvSpPr>
            <p:spPr>
              <a:xfrm>
                <a:off x="8143875" y="1939153"/>
                <a:ext cx="3695700" cy="4966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dirty="0"/>
                  <a:t>Where,         </a:t>
                </a:r>
                <a14:m>
                  <m:oMath xmlns:m="http://schemas.openxmlformats.org/officeDocument/2006/math">
                    <m:r>
                      <a:rPr lang="en-IN" i="1" dirty="0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IN" i="0" dirty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IN" i="1" dirty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i="0" dirty="0">
                            <a:latin typeface="Cambria Math" panose="02040503050406030204" pitchFamily="18" charset="0"/>
                          </a:rPr>
                          <m:t>ⅈℏ</m:t>
                        </m:r>
                        <m:r>
                          <m:rPr>
                            <m:sty m:val="p"/>
                          </m:rPr>
                          <a:rPr lang="en-IN" i="0" dirty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IN" i="1" dirty="0">
                            <a:latin typeface="Cambria Math" panose="02040503050406030204" pitchFamily="18" charset="0"/>
                          </a:rPr>
                          <m:t>𝑡</m:t>
                        </m:r>
                      </m:num>
                      <m:den>
                        <m:r>
                          <a:rPr lang="en-IN" i="0" dirty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IN" i="1" dirty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m:rPr>
                            <m:sty m:val="p"/>
                          </m:rPr>
                          <a:rPr lang="en-IN" i="0" dirty="0">
                            <a:latin typeface="Cambria Math" panose="02040503050406030204" pitchFamily="18" charset="0"/>
                          </a:rPr>
                          <m:t>Δ</m:t>
                        </m:r>
                        <m:sSup>
                          <m:sSupPr>
                            <m:ctrlPr>
                              <a:rPr lang="en-IN" i="1" dirty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IN" i="0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IN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1AB722E-87A2-44BC-99EB-3D983BFC81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3875" y="1939153"/>
                <a:ext cx="3695700" cy="496611"/>
              </a:xfrm>
              <a:prstGeom prst="rect">
                <a:avLst/>
              </a:prstGeom>
              <a:blipFill>
                <a:blip r:embed="rId3"/>
                <a:stretch>
                  <a:fillRect l="-1485" b="-731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CCD78D13-24F6-48A7-A10E-0CD48FFC7A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34642"/>
            <a:ext cx="5029301" cy="228408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00C3F06-A58A-465D-B257-43DD833DF5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251" y="4181222"/>
            <a:ext cx="5933386" cy="192405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2696EA0-68E7-466A-A3B1-C5E38DB76956}"/>
                  </a:ext>
                </a:extLst>
              </p:cNvPr>
              <p:cNvSpPr txBox="1"/>
              <p:nvPr/>
            </p:nvSpPr>
            <p:spPr>
              <a:xfrm>
                <a:off x="1428750" y="2325607"/>
                <a:ext cx="3409885" cy="5132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IN" sz="2800" b="0" i="1" smtClean="0">
                        <a:latin typeface="Cambria Math" panose="02040503050406030204" pitchFamily="18" charset="0"/>
                      </a:rPr>
                      <m:t>𝐴</m:t>
                    </m:r>
                    <m:sSub>
                      <m:sSubPr>
                        <m:ctrlPr>
                          <a:rPr lang="en-IN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b="0" i="1" smtClean="0"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IN" sz="2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IN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sz="2800" b="0" i="1" smtClean="0">
                        <a:latin typeface="Cambria Math" panose="02040503050406030204" pitchFamily="18" charset="0"/>
                      </a:rPr>
                      <m:t>𝐵</m:t>
                    </m:r>
                    <m:sSub>
                      <m:sSubPr>
                        <m:ctrlPr>
                          <a:rPr lang="en-IN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b="0" i="1" smtClean="0"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IN" sz="2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IN" sz="28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IN" dirty="0"/>
                  <a:t> </a:t>
                </a:r>
                <a:endParaRPr lang="en-IN" b="0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2696EA0-68E7-466A-A3B1-C5E38DB769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8750" y="2325607"/>
                <a:ext cx="3409885" cy="51328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6AFA8242-A800-4376-BB61-987754CC4F72}"/>
                  </a:ext>
                </a:extLst>
              </p:cNvPr>
              <p:cNvSpPr/>
              <p:nvPr/>
            </p:nvSpPr>
            <p:spPr>
              <a:xfrm>
                <a:off x="523940" y="3110299"/>
                <a:ext cx="4733860" cy="76395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IN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1800" b="0" i="1" smtClean="0"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IN" sz="1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IN" sz="18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IN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18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IN" sz="18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IN" sz="1800" dirty="0"/>
                  <a:t>B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1800" i="1"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IN" sz="18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IN" sz="18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IN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sz="1800" b="0" i="1" smtClean="0">
                        <a:latin typeface="Cambria Math" panose="02040503050406030204" pitchFamily="18" charset="0"/>
                      </a:rPr>
                      <m:t>𝐶</m:t>
                    </m:r>
                    <m:sSub>
                      <m:sSubPr>
                        <m:ctrlPr>
                          <a:rPr lang="en-IN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1800" b="0" i="1" smtClean="0"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IN" sz="1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IN" sz="1800" b="0" i="1" smtClean="0">
                            <a:latin typeface="Cambria Math" panose="02040503050406030204" pitchFamily="18" charset="0"/>
                          </a:rPr>
                          <m:t>−1 </m:t>
                        </m:r>
                      </m:sub>
                    </m:sSub>
                  </m:oMath>
                </a14:m>
                <a:endParaRPr lang="en-IN" dirty="0"/>
              </a:p>
            </p:txBody>
          </p:sp>
        </mc:Choice>
        <mc:Fallback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6AFA8242-A800-4376-BB61-987754CC4F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940" y="3110299"/>
                <a:ext cx="4733860" cy="76395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580596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6952CBC-73B0-4710-A7AF-2E21B72CCF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53400" y="6371908"/>
            <a:ext cx="4114800" cy="365125"/>
          </a:xfrm>
        </p:spPr>
        <p:txBody>
          <a:bodyPr/>
          <a:lstStyle/>
          <a:p>
            <a:r>
              <a:rPr lang="en-US" dirty="0"/>
              <a:t>PH354 </a:t>
            </a:r>
            <a:r>
              <a:rPr lang="en-US" dirty="0" err="1"/>
              <a:t>Reja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B24E2AD-C80A-4089-85A1-55480A2B9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8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C7B7BA7-B780-4D39-9896-69EA1B076B3F}"/>
                  </a:ext>
                </a:extLst>
              </p:cNvPr>
              <p:cNvSpPr txBox="1"/>
              <p:nvPr/>
            </p:nvSpPr>
            <p:spPr>
              <a:xfrm>
                <a:off x="742950" y="882922"/>
                <a:ext cx="6409447" cy="14748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3600" b="0" i="1" smtClean="0">
                          <a:latin typeface="Cambria Math" panose="02040503050406030204" pitchFamily="18" charset="0"/>
                        </a:rPr>
                        <m:t>𝜓</m:t>
                      </m:r>
                      <m:d>
                        <m:dPr>
                          <m:ctrlPr>
                            <a:rPr lang="en-IN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3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IN" sz="3600" b="0" i="1" smtClean="0">
                              <a:latin typeface="Cambria Math" panose="02040503050406030204" pitchFamily="18" charset="0"/>
                            </a:rPr>
                            <m:t>,0</m:t>
                          </m:r>
                        </m:e>
                      </m:d>
                      <m:r>
                        <a:rPr lang="en-IN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3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IN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sz="36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IN" sz="3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sSub>
                                <m:sSubPr>
                                  <m:ctrlPr>
                                    <a:rPr lang="en-IN" sz="3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36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IN" sz="36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IN" sz="3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en-IN" sz="3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sSup>
                            <m:sSupPr>
                              <m:ctrlPr>
                                <a:rPr lang="en-IN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IN" sz="3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IN" sz="3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IN" sz="3600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sSup>
                                    <m:sSupPr>
                                      <m:ctrlPr>
                                        <a:rPr lang="en-IN" sz="3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IN" sz="3600" b="0" i="1" smtClean="0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en-IN" sz="36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f>
                                <m:fPr>
                                  <m:ctrlPr>
                                    <a:rPr lang="en-IN" sz="3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N" sz="36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IN" sz="3600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den>
                              </m:f>
                            </m:sup>
                          </m:sSup>
                        </m:den>
                      </m:f>
                      <m:sSup>
                        <m:sSupPr>
                          <m:ctrlPr>
                            <a:rPr lang="en-IN" sz="3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36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IN" sz="3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IN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IN" sz="3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IN" sz="36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IN" sz="36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IN" sz="3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sz="36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IN" sz="36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IN" sz="3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IN" sz="3600" b="0" i="1" smtClean="0">
                              <a:latin typeface="Cambria Math" panose="02040503050406030204" pitchFamily="18" charset="0"/>
                            </a:rPr>
                            <m:t>/4</m:t>
                          </m:r>
                          <m:sSup>
                            <m:sSupPr>
                              <m:ctrlPr>
                                <a:rPr lang="en-IN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sz="3600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IN" sz="3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sup>
                      </m:sSup>
                    </m:oMath>
                  </m:oMathPara>
                </a14:m>
                <a:endParaRPr lang="en-IN" sz="36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C7B7BA7-B780-4D39-9896-69EA1B076B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950" y="882922"/>
                <a:ext cx="6409447" cy="147482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38C8DF6A-93B8-4815-B995-58C28D10855A}"/>
              </a:ext>
            </a:extLst>
          </p:cNvPr>
          <p:cNvSpPr txBox="1"/>
          <p:nvPr/>
        </p:nvSpPr>
        <p:spPr>
          <a:xfrm>
            <a:off x="476249" y="136525"/>
            <a:ext cx="60102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>
                <a:solidFill>
                  <a:schemeClr val="accent1"/>
                </a:solidFill>
              </a:rPr>
              <a:t>Simulation set up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F7B3BB3-CC0E-443D-BB53-9BAB8E244084}"/>
                  </a:ext>
                </a:extLst>
              </p:cNvPr>
              <p:cNvSpPr txBox="1"/>
              <p:nvPr/>
            </p:nvSpPr>
            <p:spPr>
              <a:xfrm>
                <a:off x="838200" y="2888983"/>
                <a:ext cx="5648324" cy="35394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3200" i="1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IN" sz="32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IN" sz="3200" dirty="0"/>
                  <a:t> = 0.1 </a:t>
                </a:r>
                <a14:m>
                  <m:oMath xmlns:m="http://schemas.openxmlformats.org/officeDocument/2006/math">
                    <m:r>
                      <a:rPr lang="en-IN" sz="3200" i="1" smtClean="0">
                        <a:latin typeface="Cambria Math" panose="02040503050406030204" pitchFamily="18" charset="0"/>
                      </a:rPr>
                      <m:t>µ</m:t>
                    </m:r>
                    <m:r>
                      <a:rPr lang="en-IN" sz="32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IN" sz="32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3200" i="1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IN" sz="320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IN" sz="3200" dirty="0"/>
                  <a:t> = 0.05 ns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IN" sz="3200" b="0" dirty="0"/>
                  <a:t>Average wave no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32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IN" sz="3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IN" sz="3200" dirty="0"/>
                  <a:t>= 2 </a:t>
                </a:r>
                <a14:m>
                  <m:oMath xmlns:m="http://schemas.openxmlformats.org/officeDocument/2006/math">
                    <m:r>
                      <a:rPr lang="en-IN" sz="3200" i="1">
                        <a:latin typeface="Cambria Math" panose="02040503050406030204" pitchFamily="18" charset="0"/>
                      </a:rPr>
                      <m:t>µ</m:t>
                    </m:r>
                    <m:sSup>
                      <m:sSupPr>
                        <m:ctrlPr>
                          <a:rPr lang="en-IN" sz="3200" b="0" i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32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IN" sz="3200" b="0" i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IN" sz="32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N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320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IN" sz="32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IN" sz="32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IN" sz="3200" b="0" i="0" smtClean="0">
                        <a:latin typeface="Cambria Math" panose="02040503050406030204" pitchFamily="18" charset="0"/>
                      </a:rPr>
                      <m:t>=0.5</m:t>
                    </m:r>
                  </m:oMath>
                </a14:m>
                <a:r>
                  <a:rPr lang="en-IN" sz="3200" dirty="0"/>
                  <a:t>   </a:t>
                </a:r>
                <a14:m>
                  <m:oMath xmlns:m="http://schemas.openxmlformats.org/officeDocument/2006/math">
                    <m:r>
                      <a:rPr lang="en-IN" sz="3200" i="1">
                        <a:latin typeface="Cambria Math" panose="02040503050406030204" pitchFamily="18" charset="0"/>
                      </a:rPr>
                      <m:t>µ</m:t>
                    </m:r>
                    <m:sSup>
                      <m:sSupPr>
                        <m:ctrlPr>
                          <a:rPr lang="en-IN" sz="3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32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IN" sz="320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IN" sz="32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IN" sz="3200" dirty="0"/>
                  <a:t>Barrier height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32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IN" sz="3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IN" sz="3200" dirty="0"/>
                  <a:t>=1.5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32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IN" sz="32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IN" sz="32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IN" sz="3200" dirty="0"/>
                  <a:t>Barrier width     a = 2 </a:t>
                </a:r>
                <a14:m>
                  <m:oMath xmlns:m="http://schemas.openxmlformats.org/officeDocument/2006/math">
                    <m:r>
                      <a:rPr lang="en-IN" sz="3200" i="1" smtClean="0">
                        <a:latin typeface="Cambria Math" panose="02040503050406030204" pitchFamily="18" charset="0"/>
                      </a:rPr>
                      <m:t>µ</m:t>
                    </m:r>
                    <m:r>
                      <a:rPr lang="en-IN" sz="32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IN" sz="32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IN" sz="3200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F7B3BB3-CC0E-443D-BB53-9BAB8E2440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888983"/>
                <a:ext cx="5648324" cy="3539430"/>
              </a:xfrm>
              <a:prstGeom prst="rect">
                <a:avLst/>
              </a:prstGeom>
              <a:blipFill>
                <a:blip r:embed="rId3"/>
                <a:stretch>
                  <a:fillRect l="-2484" t="-206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61A590F-0D5D-4161-A607-011189CEB778}"/>
                  </a:ext>
                </a:extLst>
              </p:cNvPr>
              <p:cNvSpPr txBox="1"/>
              <p:nvPr/>
            </p:nvSpPr>
            <p:spPr>
              <a:xfrm>
                <a:off x="6486524" y="2782669"/>
                <a:ext cx="4667251" cy="52686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IN" sz="28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IN" sz="2800" dirty="0"/>
                  <a:t>Simulation width 180 </a:t>
                </a:r>
                <a14:m>
                  <m:oMath xmlns:m="http://schemas.openxmlformats.org/officeDocument/2006/math">
                    <m:r>
                      <a:rPr lang="en-IN" sz="2800" i="1" smtClean="0">
                        <a:latin typeface="Cambria Math" panose="02040503050406030204" pitchFamily="18" charset="0"/>
                      </a:rPr>
                      <m:t>µ</m:t>
                    </m:r>
                    <m:r>
                      <a:rPr lang="en-IN" sz="28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IN" sz="2800" dirty="0"/>
                  <a:t>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IN" sz="2800" dirty="0"/>
                  <a:t>Natural Unit (</a:t>
                </a:r>
                <a14:m>
                  <m:oMath xmlns:m="http://schemas.openxmlformats.org/officeDocument/2006/math">
                    <m:r>
                      <a:rPr lang="en-IN" sz="2800" i="1" smtClean="0">
                        <a:latin typeface="Cambria Math" panose="02040503050406030204" pitchFamily="18" charset="0"/>
                      </a:rPr>
                      <m:t>ℏ</m:t>
                    </m:r>
                  </m:oMath>
                </a14:m>
                <a:r>
                  <a:rPr lang="en-IN" sz="2800" dirty="0"/>
                  <a:t>=1)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N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IN" sz="2800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IN" sz="2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IN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IN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p>
                              <m:sSupPr>
                                <m:ctrlPr>
                                  <a:rPr lang="en-IN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IN" sz="2800" i="1">
                                    <a:latin typeface="Cambria Math" panose="02040503050406030204" pitchFamily="18" charset="0"/>
                                  </a:rPr>
                                  <m:t>ℏ</m:t>
                                </m:r>
                              </m:e>
                              <m:sup>
                                <m:r>
                                  <a:rPr lang="en-IN" sz="28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m:rPr>
                                <m:sty m:val="p"/>
                              </m:rPr>
                              <a:rPr lang="en-IN" sz="2800" b="0" i="0" smtClean="0">
                                <a:latin typeface="Cambria Math" panose="02040503050406030204" pitchFamily="18" charset="0"/>
                              </a:rPr>
                              <m:t>k</m:t>
                            </m:r>
                          </m:e>
                          <m:sup>
                            <m:r>
                              <a:rPr lang="en-IN" sz="2800" b="0" i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IN" sz="2800" b="0" i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m:rPr>
                            <m:sty m:val="p"/>
                          </m:rPr>
                          <a:rPr lang="en-IN" sz="2800" b="0" i="0" smtClean="0">
                            <a:latin typeface="Cambria Math" panose="02040503050406030204" pitchFamily="18" charset="0"/>
                          </a:rPr>
                          <m:t>m</m:t>
                        </m:r>
                      </m:den>
                    </m:f>
                  </m:oMath>
                </a14:m>
                <a:r>
                  <a:rPr lang="en-IN" sz="2800" dirty="0"/>
                  <a:t>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N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IN" sz="2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IN" sz="2800" b="0" i="1" smtClean="0">
                        <a:latin typeface="Cambria Math" panose="02040503050406030204" pitchFamily="18" charset="0"/>
                      </a:rPr>
                      <m:t>=−14  </m:t>
                    </m:r>
                    <m:r>
                      <a:rPr lang="en-IN" sz="2800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IN" sz="28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IN" sz="2800" dirty="0"/>
                  <a:t>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IN" sz="280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800" i="1" smtClean="0">
                            <a:latin typeface="Cambria Math" panose="02040503050406030204" pitchFamily="18" charset="0"/>
                          </a:rPr>
                          <m:t>ℏ</m:t>
                        </m:r>
                        <m:sSub>
                          <m:sSubPr>
                            <m:ctrlPr>
                              <a:rPr lang="en-IN" sz="2800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80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IN" sz="280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m:rPr>
                            <m:sty m:val="p"/>
                          </m:rPr>
                          <a:rPr lang="en-IN" sz="2800" i="1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IN" sz="2800" i="1" smtClean="0">
                            <a:latin typeface="Cambria Math" panose="02040503050406030204" pitchFamily="18" charset="0"/>
                          </a:rPr>
                          <m:t>𝑡</m:t>
                        </m:r>
                      </m:num>
                      <m:den>
                        <m:r>
                          <a:rPr lang="en-IN" sz="280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m:rPr>
                            <m:sty m:val="p"/>
                          </m:rPr>
                          <a:rPr lang="en-IN" sz="2800" i="1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IN" sz="2800" i="1" smtClean="0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en-IN" sz="2800" i="1" smtClean="0">
                        <a:latin typeface="Cambria Math" panose="02040503050406030204" pitchFamily="18" charset="0"/>
                      </a:rPr>
                      <m:t>&lt;0⋅5</m:t>
                    </m:r>
                  </m:oMath>
                </a14:m>
                <a:r>
                  <a:rPr lang="en-IN" sz="2800" i="1" dirty="0">
                    <a:latin typeface="Cambria Math" panose="02040503050406030204" pitchFamily="18" charset="0"/>
                  </a:rPr>
                  <a:t> </a:t>
                </a:r>
              </a:p>
              <a:p>
                <a:endParaRPr lang="en-IN" sz="28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IN" sz="28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IN" sz="2800" dirty="0"/>
              </a:p>
              <a:p>
                <a:endParaRPr lang="en-IN" sz="2800" dirty="0"/>
              </a:p>
              <a:p>
                <a:endParaRPr lang="en-IN" sz="2800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61A590F-0D5D-4161-A607-011189CEB7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6524" y="2782669"/>
                <a:ext cx="4667251" cy="5268686"/>
              </a:xfrm>
              <a:prstGeom prst="rect">
                <a:avLst/>
              </a:prstGeom>
              <a:blipFill>
                <a:blip r:embed="rId4"/>
                <a:stretch>
                  <a:fillRect l="-235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9A16A49A-448A-4CB7-8AA5-6C0366F259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9686" y="384330"/>
            <a:ext cx="3538339" cy="2382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0819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AFD740-4A36-4D46-B14C-DEE9D3B4E8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413724" y="6968"/>
            <a:ext cx="4972050" cy="495300"/>
          </a:xfrm>
        </p:spPr>
        <p:txBody>
          <a:bodyPr>
            <a:noAutofit/>
          </a:bodyPr>
          <a:lstStyle/>
          <a:p>
            <a:r>
              <a:rPr lang="en-IN" sz="4000" dirty="0">
                <a:solidFill>
                  <a:schemeClr val="accent1"/>
                </a:solidFill>
              </a:rPr>
              <a:t>Reproduced Results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ACFC11-891E-4CF4-9477-078EC0B15A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991" y="502268"/>
            <a:ext cx="2583263" cy="113989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5576EBA-DD04-4A3E-A1D4-E30F60EAD7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878" y="1868737"/>
            <a:ext cx="3057956" cy="129895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81FE5A1-A1EE-4CE6-98E0-D8362823E3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3409" y="173830"/>
            <a:ext cx="3057956" cy="208034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CDDFFA6-0114-40F7-BEA2-35CEF38CA4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2570" y="1695634"/>
            <a:ext cx="3057955" cy="211163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9DC82CD-D766-46A4-8577-684AC222533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0722" y="3004832"/>
            <a:ext cx="3607803" cy="241124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EAE86BA-F38B-40E5-A8E8-51C78CF84E6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3595" y="4609699"/>
            <a:ext cx="3249545" cy="213955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5947353-D4D3-44D1-9F40-8B2050568DE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402" y="3394269"/>
            <a:ext cx="2971586" cy="1298957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48236F09-808B-4CD4-B2E9-95A17A0F249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487" y="4937536"/>
            <a:ext cx="3044083" cy="1701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2921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1478</TotalTime>
  <Words>511</Words>
  <Application>Microsoft Office PowerPoint</Application>
  <PresentationFormat>Widescreen</PresentationFormat>
  <Paragraphs>124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Calibri</vt:lpstr>
      <vt:lpstr>Calibri Light</vt:lpstr>
      <vt:lpstr>Cambria Math</vt:lpstr>
      <vt:lpstr>Montserrat</vt:lpstr>
      <vt:lpstr>office theme</vt:lpstr>
      <vt:lpstr>Quantum tunneling,  A Numerical study</vt:lpstr>
      <vt:lpstr>Overview:</vt:lpstr>
      <vt:lpstr>Introduction</vt:lpstr>
      <vt:lpstr>Why Crank Nicolson </vt:lpstr>
      <vt:lpstr>PowerPoint Presentation</vt:lpstr>
      <vt:lpstr>PowerPoint Presentation</vt:lpstr>
      <vt:lpstr>1D TDSE contd…</vt:lpstr>
      <vt:lpstr>PowerPoint Presentation</vt:lpstr>
      <vt:lpstr>Reproduced Results</vt:lpstr>
      <vt:lpstr>Time evolution of the wave  packet</vt:lpstr>
      <vt:lpstr>PowerPoint Presentation</vt:lpstr>
      <vt:lpstr>Transmitted wave with barrier heights…</vt:lpstr>
      <vt:lpstr>Discussion</vt:lpstr>
      <vt:lpstr>Transmitted wave with barrier widths…</vt:lpstr>
      <vt:lpstr>Discussion</vt:lpstr>
      <vt:lpstr>Discussion</vt:lpstr>
      <vt:lpstr>Shift of the transmitted peak…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Afsar Reja</dc:creator>
  <cp:lastModifiedBy>afsarreja7337@gmail.com</cp:lastModifiedBy>
  <cp:revision>142</cp:revision>
  <dcterms:created xsi:type="dcterms:W3CDTF">2022-04-27T06:55:25Z</dcterms:created>
  <dcterms:modified xsi:type="dcterms:W3CDTF">2022-04-28T10:22:45Z</dcterms:modified>
</cp:coreProperties>
</file>